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3.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6.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7.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8.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8" r:id="rId2"/>
    <p:sldId id="420" r:id="rId3"/>
    <p:sldId id="423" r:id="rId4"/>
    <p:sldId id="422" r:id="rId5"/>
    <p:sldId id="419" r:id="rId6"/>
    <p:sldId id="377" r:id="rId7"/>
    <p:sldId id="376" r:id="rId8"/>
    <p:sldId id="262" r:id="rId9"/>
    <p:sldId id="402" r:id="rId10"/>
    <p:sldId id="403" r:id="rId11"/>
    <p:sldId id="404" r:id="rId12"/>
    <p:sldId id="405" r:id="rId13"/>
    <p:sldId id="406" r:id="rId14"/>
    <p:sldId id="424" r:id="rId15"/>
    <p:sldId id="425" r:id="rId16"/>
    <p:sldId id="426" r:id="rId17"/>
    <p:sldId id="427" r:id="rId18"/>
    <p:sldId id="410" r:id="rId19"/>
    <p:sldId id="429" r:id="rId20"/>
    <p:sldId id="412" r:id="rId21"/>
    <p:sldId id="415" r:id="rId22"/>
    <p:sldId id="417" r:id="rId23"/>
    <p:sldId id="421" r:id="rId24"/>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 id="1" name="幸全" initials="幸全" lastIdx="1" clrIdx="0"/>
  <p:cmAuthor id="2" name="作者" initials="A" lastIdx="0" clrIdx="1"/>
  <p:cmAuthor id="3" name="Administrator" initials="A" lastIdx="1" clrIdx="2"/>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84" autoAdjust="0"/>
  </p:normalViewPr>
  <p:slideViewPr>
    <p:cSldViewPr snapToGrid="0">
      <p:cViewPr varScale="1">
        <p:scale>
          <a:sx n="87" d="100"/>
          <a:sy n="87" d="100"/>
        </p:scale>
        <p:origin x="233" y="3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2024/4/24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D3D0F6-074B-4283-95CC-9E1497FCDAF2}"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0A519-1191-4403-B625-ECFBEC3BB3D7}" type="slidenum">
              <a:rPr lang="zh-CN" altLang="en-US" smtClean="0"/>
              <a:t>3</a:t>
            </a:fld>
            <a:endParaRPr lang="zh-CN" altLang="en-US"/>
          </a:p>
        </p:txBody>
      </p:sp>
    </p:spTree>
    <p:extLst>
      <p:ext uri="{BB962C8B-B14F-4D97-AF65-F5344CB8AC3E}">
        <p14:creationId xmlns:p14="http://schemas.microsoft.com/office/powerpoint/2010/main" val="2020210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0A519-1191-4403-B625-ECFBEC3BB3D7}" type="slidenum">
              <a:rPr lang="zh-CN" altLang="en-US" smtClean="0"/>
              <a:t>4</a:t>
            </a:fld>
            <a:endParaRPr lang="zh-CN" altLang="en-US"/>
          </a:p>
        </p:txBody>
      </p:sp>
    </p:spTree>
    <p:extLst>
      <p:ext uri="{BB962C8B-B14F-4D97-AF65-F5344CB8AC3E}">
        <p14:creationId xmlns:p14="http://schemas.microsoft.com/office/powerpoint/2010/main" val="154072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D3D0F6-074B-4283-95CC-9E1497FCDAF2}" type="slidenum">
              <a:rPr lang="zh-CN" altLang="en-US" smtClean="0"/>
              <a:t>5</a:t>
            </a:fld>
            <a:endParaRPr lang="zh-CN" altLang="en-US"/>
          </a:p>
        </p:txBody>
      </p:sp>
    </p:spTree>
    <p:extLst>
      <p:ext uri="{BB962C8B-B14F-4D97-AF65-F5344CB8AC3E}">
        <p14:creationId xmlns:p14="http://schemas.microsoft.com/office/powerpoint/2010/main" val="788759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0A519-1191-4403-B625-ECFBEC3BB3D7}"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4A7FA-9CD4-46EB-AF76-30CD6E306B84}" type="slidenum">
              <a:rPr lang="zh-CN" altLang="en-US" smtClean="0"/>
              <a:t>20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D3D0F6-074B-4283-95CC-9E1497FCDAF2}" type="slidenum">
              <a:rPr lang="zh-CN" altLang="en-US" smtClean="0"/>
              <a:t>23</a:t>
            </a:fld>
            <a:endParaRPr lang="zh-CN" altLang="en-US"/>
          </a:p>
        </p:txBody>
      </p:sp>
    </p:spTree>
    <p:extLst>
      <p:ext uri="{BB962C8B-B14F-4D97-AF65-F5344CB8AC3E}">
        <p14:creationId xmlns:p14="http://schemas.microsoft.com/office/powerpoint/2010/main" val="1037517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microsoft.com/office/2007/relationships/hdphoto" Target="../media/hdphoto1.wdp"/><Relationship Id="rId4" Type="http://schemas.openxmlformats.org/officeDocument/2006/relationships/tags" Target="../tags/tag5.xml"/><Relationship Id="rId9"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2024/4/24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2024/4/24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cxnSp>
        <p:nvCxnSpPr>
          <p:cNvPr id="5" name="直接连接符 4"/>
          <p:cNvCxnSpPr/>
          <p:nvPr userDrawn="1"/>
        </p:nvCxnSpPr>
        <p:spPr>
          <a:xfrm>
            <a:off x="815413" y="843360"/>
            <a:ext cx="10945216" cy="0"/>
          </a:xfrm>
          <a:prstGeom prst="line">
            <a:avLst/>
          </a:prstGeom>
          <a:ln w="28575">
            <a:solidFill>
              <a:srgbClr val="FF0000"/>
            </a:solidFill>
            <a:tailEnd type="diamond"/>
          </a:ln>
        </p:spPr>
        <p:style>
          <a:lnRef idx="1">
            <a:schemeClr val="accent1"/>
          </a:lnRef>
          <a:fillRef idx="0">
            <a:schemeClr val="accent1"/>
          </a:fillRef>
          <a:effectRef idx="0">
            <a:schemeClr val="accent1"/>
          </a:effectRef>
          <a:fontRef idx="minor">
            <a:schemeClr val="tx1"/>
          </a:fontRef>
        </p:style>
      </p:cxnSp>
      <p:grpSp>
        <p:nvGrpSpPr>
          <p:cNvPr id="171" name="Group 134"/>
          <p:cNvGrpSpPr/>
          <p:nvPr userDrawn="1"/>
        </p:nvGrpSpPr>
        <p:grpSpPr bwMode="auto">
          <a:xfrm>
            <a:off x="163830" y="192405"/>
            <a:ext cx="651510" cy="650875"/>
            <a:chOff x="2517775" y="4211638"/>
            <a:chExt cx="450850" cy="450850"/>
          </a:xfrm>
        </p:grpSpPr>
        <p:sp>
          <p:nvSpPr>
            <p:cNvPr id="172" name="Oval 11"/>
            <p:cNvSpPr>
              <a:spLocks noChangeArrowheads="1"/>
            </p:cNvSpPr>
            <p:nvPr/>
          </p:nvSpPr>
          <p:spPr bwMode="auto">
            <a:xfrm>
              <a:off x="2517775" y="4211638"/>
              <a:ext cx="450850" cy="450850"/>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charset="-122"/>
                </a:defRPr>
              </a:lvl1pPr>
              <a:lvl2pPr marL="742950" indent="-285750" eaLnBrk="0" hangingPunct="0">
                <a:defRPr>
                  <a:solidFill>
                    <a:schemeClr val="tx1"/>
                  </a:solidFill>
                  <a:latin typeface="Arial" panose="020B0604020202020204" pitchFamily="34" charset="0"/>
                  <a:ea typeface="微软雅黑" panose="020B0503020204020204" charset="-122"/>
                </a:defRPr>
              </a:lvl2pPr>
              <a:lvl3pPr marL="1143000" indent="-228600" eaLnBrk="0" hangingPunct="0">
                <a:defRPr>
                  <a:solidFill>
                    <a:schemeClr val="tx1"/>
                  </a:solidFill>
                  <a:latin typeface="Arial" panose="020B0604020202020204" pitchFamily="34" charset="0"/>
                  <a:ea typeface="微软雅黑" panose="020B0503020204020204" charset="-122"/>
                </a:defRPr>
              </a:lvl3pPr>
              <a:lvl4pPr marL="1600200" indent="-228600" eaLnBrk="0" hangingPunct="0">
                <a:defRPr>
                  <a:solidFill>
                    <a:schemeClr val="tx1"/>
                  </a:solidFill>
                  <a:latin typeface="Arial" panose="020B0604020202020204" pitchFamily="34" charset="0"/>
                  <a:ea typeface="微软雅黑" panose="020B0503020204020204" charset="-122"/>
                </a:defRPr>
              </a:lvl4pPr>
              <a:lvl5pPr marL="2057400" indent="-228600" eaLnBrk="0" hangingPunct="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eaLnBrk="1" hangingPunct="1">
                <a:buFontTx/>
                <a:buNone/>
              </a:pPr>
              <a:endParaRPr lang="zh-CN" altLang="en-US">
                <a:ea typeface="宋体" panose="02010600030101010101" pitchFamily="2" charset="-122"/>
              </a:endParaRPr>
            </a:p>
          </p:txBody>
        </p:sp>
        <p:sp>
          <p:nvSpPr>
            <p:cNvPr id="173" name="Freeform 12"/>
            <p:cNvSpPr/>
            <p:nvPr/>
          </p:nvSpPr>
          <p:spPr bwMode="auto">
            <a:xfrm>
              <a:off x="2603500" y="4311651"/>
              <a:ext cx="325438" cy="260350"/>
            </a:xfrm>
            <a:custGeom>
              <a:avLst/>
              <a:gdLst>
                <a:gd name="T0" fmla="*/ 0 w 458"/>
                <a:gd name="T1" fmla="*/ 0 h 367"/>
                <a:gd name="T2" fmla="*/ 2147483647 w 458"/>
                <a:gd name="T3" fmla="*/ 0 h 367"/>
                <a:gd name="T4" fmla="*/ 2147483647 w 458"/>
                <a:gd name="T5" fmla="*/ 2147483647 h 367"/>
                <a:gd name="T6" fmla="*/ 2147483647 w 458"/>
                <a:gd name="T7" fmla="*/ 2147483647 h 367"/>
                <a:gd name="T8" fmla="*/ 0 w 458"/>
                <a:gd name="T9" fmla="*/ 2147483647 h 367"/>
                <a:gd name="T10" fmla="*/ 2147483647 w 458"/>
                <a:gd name="T11" fmla="*/ 2147483647 h 367"/>
                <a:gd name="T12" fmla="*/ 0 w 458"/>
                <a:gd name="T13" fmla="*/ 0 h 367"/>
                <a:gd name="T14" fmla="*/ 2147483647 w 458"/>
                <a:gd name="T15" fmla="*/ 0 h 367"/>
                <a:gd name="T16" fmla="*/ 2147483647 w 458"/>
                <a:gd name="T17" fmla="*/ 0 h 367"/>
                <a:gd name="T18" fmla="*/ 2147483647 w 458"/>
                <a:gd name="T19" fmla="*/ 2147483647 h 367"/>
                <a:gd name="T20" fmla="*/ 2147483647 w 458"/>
                <a:gd name="T21" fmla="*/ 2147483647 h 367"/>
                <a:gd name="T22" fmla="*/ 2147483647 w 458"/>
                <a:gd name="T23" fmla="*/ 2147483647 h 367"/>
                <a:gd name="T24" fmla="*/ 2147483647 w 458"/>
                <a:gd name="T25" fmla="*/ 2147483647 h 367"/>
                <a:gd name="T26" fmla="*/ 2147483647 w 458"/>
                <a:gd name="T27" fmla="*/ 0 h 3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8" h="367">
                  <a:moveTo>
                    <a:pt x="0" y="0"/>
                  </a:moveTo>
                  <a:lnTo>
                    <a:pt x="112" y="0"/>
                  </a:lnTo>
                  <a:lnTo>
                    <a:pt x="256" y="183"/>
                  </a:lnTo>
                  <a:lnTo>
                    <a:pt x="112" y="367"/>
                  </a:lnTo>
                  <a:lnTo>
                    <a:pt x="0" y="367"/>
                  </a:lnTo>
                  <a:lnTo>
                    <a:pt x="144" y="183"/>
                  </a:lnTo>
                  <a:lnTo>
                    <a:pt x="0" y="0"/>
                  </a:lnTo>
                  <a:close/>
                  <a:moveTo>
                    <a:pt x="201" y="0"/>
                  </a:moveTo>
                  <a:lnTo>
                    <a:pt x="313" y="0"/>
                  </a:lnTo>
                  <a:lnTo>
                    <a:pt x="458" y="183"/>
                  </a:lnTo>
                  <a:lnTo>
                    <a:pt x="313" y="367"/>
                  </a:lnTo>
                  <a:lnTo>
                    <a:pt x="201" y="367"/>
                  </a:lnTo>
                  <a:lnTo>
                    <a:pt x="345" y="183"/>
                  </a:lnTo>
                  <a:lnTo>
                    <a:pt x="201" y="0"/>
                  </a:lnTo>
                  <a:close/>
                </a:path>
              </a:pathLst>
            </a:custGeom>
            <a:solidFill>
              <a:srgbClr val="FFFFFF"/>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advTm="0">
        <p:wipe/>
      </p:transition>
    </mc:Choice>
    <mc:Fallback xmlns="">
      <p:transition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71"/>
                                        </p:tgtEl>
                                        <p:attrNameLst>
                                          <p:attrName>style.visibility</p:attrName>
                                        </p:attrNameLst>
                                      </p:cBhvr>
                                      <p:to>
                                        <p:strVal val="visible"/>
                                      </p:to>
                                    </p:set>
                                    <p:anim calcmode="lin" valueType="num">
                                      <p:cBhvr additive="base">
                                        <p:cTn id="7" dur="500"/>
                                        <p:tgtEl>
                                          <p:spTgt spid="171"/>
                                        </p:tgtEl>
                                        <p:attrNameLst>
                                          <p:attrName>ppt_x</p:attrName>
                                        </p:attrNameLst>
                                      </p:cBhvr>
                                      <p:tavLst>
                                        <p:tav tm="0">
                                          <p:val>
                                            <p:strVal val="#ppt_x-#ppt_w*1.125000"/>
                                          </p:val>
                                        </p:tav>
                                        <p:tav tm="100000">
                                          <p:val>
                                            <p:strVal val="#ppt_x"/>
                                          </p:val>
                                        </p:tav>
                                      </p:tavLst>
                                    </p:anim>
                                    <p:animEffect transition="in" filter="wipe(right)">
                                      <p:cBhvr>
                                        <p:cTn id="8"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4" name="文本框 13"/>
          <p:cNvSpPr txBox="1"/>
          <p:nvPr userDrawn="1">
            <p:custDataLst>
              <p:tags r:id="rId1"/>
            </p:custDataLst>
          </p:nvPr>
        </p:nvSpPr>
        <p:spPr>
          <a:xfrm>
            <a:off x="945515" y="248920"/>
            <a:ext cx="10516870" cy="460375"/>
          </a:xfrm>
          <a:prstGeom prst="rect">
            <a:avLst/>
          </a:prstGeom>
          <a:noFill/>
        </p:spPr>
        <p:txBody>
          <a:bodyPr wrap="square" rtlCol="0" anchor="ctr">
            <a:spAutoFit/>
          </a:bodyPr>
          <a:lstStyle/>
          <a:p>
            <a:pPr>
              <a:lnSpc>
                <a:spcPct val="120000"/>
              </a:lnSpc>
            </a:pPr>
            <a:r>
              <a:rPr lang="zh-CN" altLang="en-US" sz="2000" spc="300" dirty="0">
                <a:solidFill>
                  <a:srgbClr val="C00000"/>
                </a:solidFill>
                <a:latin typeface="思源黑体 CN Bold" panose="020B0800000000000000" charset="-122"/>
                <a:ea typeface="思源黑体 CN Bold" panose="020B0800000000000000" charset="-122"/>
                <a:sym typeface="Arial" panose="020B0604020202020204" pitchFamily="34" charset="0"/>
              </a:rPr>
              <a:t>二、突出问题导向，坚决纠治形式主义、官僚主义等重点、难点问题</a:t>
            </a: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 name="图片 5" descr="和平鸽"/>
          <p:cNvPicPr>
            <a:picLocks noChangeAspect="1"/>
          </p:cNvPicPr>
          <p:nvPr userDrawn="1"/>
        </p:nvPicPr>
        <p:blipFill>
          <a:blip r:embed="rId3">
            <a:lum bright="-12000"/>
          </a:blip>
          <a:srcRect l="23342" t="9634" r="24773" b="8942"/>
          <a:stretch>
            <a:fillRect/>
          </a:stretch>
        </p:blipFill>
        <p:spPr>
          <a:xfrm>
            <a:off x="408305" y="175260"/>
            <a:ext cx="516255" cy="574040"/>
          </a:xfrm>
          <a:prstGeom prst="rect">
            <a:avLst/>
          </a:prstGeom>
        </p:spPr>
      </p:pic>
      <p:sp>
        <p:nvSpPr>
          <p:cNvPr id="7" name="矩形 6"/>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advClick="0" advTm="0">
        <p15:prstTrans prst="curtains"/>
      </p:transition>
    </mc:Choice>
    <mc:Fallback xmlns="">
      <p:transition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0" name="图片 9" descr="淡黄云雾背景"/>
          <p:cNvPicPr>
            <a:picLocks noChangeAspect="1"/>
          </p:cNvPicPr>
          <p:nvPr userDrawn="1"/>
        </p:nvPicPr>
        <p:blipFill>
          <a:blip r:embed="rId3"/>
          <a:srcRect b="3333"/>
          <a:stretch>
            <a:fillRect/>
          </a:stretch>
        </p:blipFill>
        <p:spPr>
          <a:xfrm>
            <a:off x="0" y="0"/>
            <a:ext cx="12192000" cy="6858000"/>
          </a:xfrm>
          <a:prstGeom prst="rect">
            <a:avLst/>
          </a:prstGeom>
        </p:spPr>
      </p:pic>
      <p:sp>
        <p:nvSpPr>
          <p:cNvPr id="14" name="文本框 13"/>
          <p:cNvSpPr txBox="1"/>
          <p:nvPr userDrawn="1">
            <p:custDataLst>
              <p:tags r:id="rId1"/>
            </p:custDataLst>
          </p:nvPr>
        </p:nvSpPr>
        <p:spPr>
          <a:xfrm>
            <a:off x="1089025" y="248920"/>
            <a:ext cx="10266045" cy="460375"/>
          </a:xfrm>
          <a:prstGeom prst="rect">
            <a:avLst/>
          </a:prstGeom>
          <a:noFill/>
        </p:spPr>
        <p:txBody>
          <a:bodyPr wrap="square" rtlCol="0" anchor="ctr">
            <a:spAutoFit/>
          </a:bodyPr>
          <a:lstStyle/>
          <a:p>
            <a:pPr algn="l">
              <a:lnSpc>
                <a:spcPct val="120000"/>
              </a:lnSpc>
            </a:pPr>
            <a:r>
              <a:rPr lang="zh-CN" altLang="en-US" sz="2000" spc="300" dirty="0">
                <a:solidFill>
                  <a:srgbClr val="C00000"/>
                </a:solidFill>
                <a:latin typeface="思源黑体 CN Bold" panose="020B0800000000000000" charset="-122"/>
                <a:ea typeface="思源黑体 CN Bold" panose="020B0800000000000000" charset="-122"/>
                <a:sym typeface="Arial" panose="020B0604020202020204" pitchFamily="34" charset="0"/>
              </a:rPr>
              <a:t>三、坚持与时俱进，在总结从严管党治党经验基础上完善纪律规范</a:t>
            </a:r>
          </a:p>
        </p:txBody>
      </p:sp>
      <p:cxnSp>
        <p:nvCxnSpPr>
          <p:cNvPr id="8" name="直接连接符 7"/>
          <p:cNvCxnSpPr/>
          <p:nvPr userDrawn="1"/>
        </p:nvCxnSpPr>
        <p:spPr>
          <a:xfrm>
            <a:off x="533175" y="804675"/>
            <a:ext cx="10832465" cy="0"/>
          </a:xfrm>
          <a:prstGeom prst="line">
            <a:avLst/>
          </a:prstGeom>
          <a:ln w="2540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descr="和平鸽"/>
          <p:cNvPicPr>
            <a:picLocks noChangeAspect="1"/>
          </p:cNvPicPr>
          <p:nvPr userDrawn="1"/>
        </p:nvPicPr>
        <p:blipFill>
          <a:blip r:embed="rId4">
            <a:lum bright="-12000"/>
          </a:blip>
          <a:srcRect l="23342" t="9634" r="24773" b="8942"/>
          <a:stretch>
            <a:fillRect/>
          </a:stretch>
        </p:blipFill>
        <p:spPr>
          <a:xfrm>
            <a:off x="408305" y="175260"/>
            <a:ext cx="516255" cy="574040"/>
          </a:xfrm>
          <a:prstGeom prst="rect">
            <a:avLst/>
          </a:prstGeom>
        </p:spPr>
      </p:pic>
      <p:sp>
        <p:nvSpPr>
          <p:cNvPr id="4" name="矩形 3"/>
          <p:cNvSpPr/>
          <p:nvPr userDrawn="1"/>
        </p:nvSpPr>
        <p:spPr>
          <a:xfrm>
            <a:off x="-24130" y="6697980"/>
            <a:ext cx="12216130" cy="1606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advClick="0" advTm="0">
        <p15:prstTrans prst="curtains"/>
      </p:transition>
    </mc:Choice>
    <mc:Fallback xmlns="">
      <p:transition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4" name="图片 13"/>
          <p:cNvPicPr>
            <a:picLocks noChangeAspect="1"/>
          </p:cNvPicPr>
          <p:nvPr userDrawn="1">
            <p:custDataLst>
              <p:tags r:id="rId1"/>
            </p:custDataLst>
          </p:nvPr>
        </p:nvPicPr>
        <p:blipFill rotWithShape="1">
          <a:blip r:embed="rId9" cstate="print">
            <a:extLst>
              <a:ext uri="{BEBA8EAE-BF5A-486C-A8C5-ECC9F3942E4B}">
                <a14:imgProps xmlns:a14="http://schemas.microsoft.com/office/drawing/2010/main">
                  <a14:imgLayer r:embed="rId10">
                    <a14:imgEffect>
                      <a14:brightnessContrast bright="24000"/>
                    </a14:imgEffect>
                  </a14:imgLayer>
                </a14:imgProps>
              </a:ext>
              <a:ext uri="{28A0092B-C50C-407E-A947-70E740481C1C}">
                <a14:useLocalDpi xmlns:a14="http://schemas.microsoft.com/office/drawing/2010/main" val="0"/>
              </a:ext>
            </a:extLst>
          </a:blip>
          <a:srcRect l="56998" t="37518"/>
          <a:stretch>
            <a:fillRect/>
          </a:stretch>
        </p:blipFill>
        <p:spPr>
          <a:xfrm flipH="1">
            <a:off x="-3" y="4898574"/>
            <a:ext cx="2541649" cy="1846534"/>
          </a:xfrm>
          <a:prstGeom prst="rect">
            <a:avLst/>
          </a:prstGeom>
        </p:spPr>
      </p:pic>
      <p:sp>
        <p:nvSpPr>
          <p:cNvPr id="15" name="矩形 14"/>
          <p:cNvSpPr/>
          <p:nvPr userDrawn="1">
            <p:custDataLst>
              <p:tags r:id="rId2"/>
            </p:custDataLst>
          </p:nvPr>
        </p:nvSpPr>
        <p:spPr>
          <a:xfrm>
            <a:off x="0" y="6781800"/>
            <a:ext cx="12192000" cy="89451"/>
          </a:xfrm>
          <a:prstGeom prst="rect">
            <a:avLst/>
          </a:prstGeom>
          <a:gradFill>
            <a:gsLst>
              <a:gs pos="48000">
                <a:schemeClr val="accent1"/>
              </a:gs>
              <a:gs pos="100000">
                <a:srgbClr val="D7494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userDrawn="1">
            <p:custDataLst>
              <p:tags r:id="rId3"/>
            </p:custDataLst>
          </p:nvPr>
        </p:nvCxnSpPr>
        <p:spPr>
          <a:xfrm flipV="1">
            <a:off x="1049020" y="900431"/>
            <a:ext cx="11155680" cy="20955"/>
          </a:xfrm>
          <a:prstGeom prst="line">
            <a:avLst/>
          </a:prstGeom>
          <a:ln w="25400">
            <a:solidFill>
              <a:srgbClr val="F10F01"/>
            </a:solidFill>
            <a:headEnd type="oval" w="sm" len="sm"/>
          </a:ln>
        </p:spPr>
        <p:style>
          <a:lnRef idx="1">
            <a:schemeClr val="accent1"/>
          </a:lnRef>
          <a:fillRef idx="0">
            <a:schemeClr val="accent1"/>
          </a:fillRef>
          <a:effectRef idx="0">
            <a:schemeClr val="accent1"/>
          </a:effectRef>
          <a:fontRef idx="minor">
            <a:schemeClr val="tx1"/>
          </a:fontRef>
        </p:style>
      </p:cxnSp>
      <p:sp>
        <p:nvSpPr>
          <p:cNvPr id="19" name="圆角矩形 18"/>
          <p:cNvSpPr/>
          <p:nvPr userDrawn="1">
            <p:custDataLst>
              <p:tags r:id="rId4"/>
            </p:custDataLst>
          </p:nvPr>
        </p:nvSpPr>
        <p:spPr>
          <a:xfrm>
            <a:off x="-383540" y="326391"/>
            <a:ext cx="1437005" cy="614680"/>
          </a:xfrm>
          <a:prstGeom prst="roundRect">
            <a:avLst>
              <a:gd name="adj" fmla="val 50000"/>
            </a:avLst>
          </a:prstGeom>
          <a:pattFill prst="horzBrick">
            <a:fgClr>
              <a:srgbClr val="FF0000"/>
            </a:fgClr>
            <a:bgClr>
              <a:srgbClr val="E11509"/>
            </a:bgClr>
          </a:patt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五角星"/>
          <p:cNvPicPr>
            <a:picLocks noChangeAspect="1"/>
          </p:cNvPicPr>
          <p:nvPr userDrawn="1">
            <p:custDataLst>
              <p:tags r:id="rId5"/>
            </p:custDataLst>
          </p:nvPr>
        </p:nvPicPr>
        <p:blipFill>
          <a:blip r:embed="rId11"/>
          <a:stretch>
            <a:fillRect/>
          </a:stretch>
        </p:blipFill>
        <p:spPr>
          <a:xfrm>
            <a:off x="217805" y="295275"/>
            <a:ext cx="741045" cy="676911"/>
          </a:xfrm>
          <a:prstGeom prst="rect">
            <a:avLst/>
          </a:prstGeom>
        </p:spPr>
      </p:pic>
      <p:pic>
        <p:nvPicPr>
          <p:cNvPr id="21" name="图片 20" descr="图形1"/>
          <p:cNvPicPr>
            <a:picLocks noChangeAspect="1"/>
          </p:cNvPicPr>
          <p:nvPr userDrawn="1">
            <p:custDataLst>
              <p:tags r:id="rId6"/>
            </p:custDataLst>
          </p:nvPr>
        </p:nvPicPr>
        <p:blipFill>
          <a:blip r:embed="rId12"/>
          <a:srcRect l="4839" r="73554" b="66602"/>
          <a:stretch>
            <a:fillRect/>
          </a:stretch>
        </p:blipFill>
        <p:spPr>
          <a:xfrm>
            <a:off x="9560560" y="16511"/>
            <a:ext cx="2628265" cy="876935"/>
          </a:xfrm>
          <a:prstGeom prst="rect">
            <a:avLst/>
          </a:prstGeom>
        </p:spPr>
      </p:pic>
      <p:sp>
        <p:nvSpPr>
          <p:cNvPr id="9" name="矩形 8"/>
          <p:cNvSpPr/>
          <p:nvPr userDrawn="1">
            <p:custDataLst>
              <p:tags r:id="rId7"/>
            </p:custDataLst>
          </p:nvPr>
        </p:nvSpPr>
        <p:spPr>
          <a:xfrm>
            <a:off x="-12700" y="6640195"/>
            <a:ext cx="12216130" cy="231775"/>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2024/4/24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2024/4/24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2024/4/24</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2024/4/24</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2024/4/24</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2024/4/24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2024/4/24</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33"/>
          <p:cNvPicPr>
            <a:picLocks noChangeAspect="1"/>
          </p:cNvPicPr>
          <p:nvPr userDrawn="1"/>
        </p:nvPicPr>
        <p:blipFill>
          <a:blip r:embed="rId16"/>
          <a:stretch>
            <a:fillRect/>
          </a:stretch>
        </p:blipFill>
        <p:spPr>
          <a:xfrm>
            <a:off x="0" y="0"/>
            <a:ext cx="12193270" cy="685863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advTm="0"/>
    </mc:Choice>
    <mc:Fallback xmlns="">
      <p:transition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image" Target="../media/image9.png"/><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image" Target="../media/image8.png"/><Relationship Id="rId2" Type="http://schemas.openxmlformats.org/officeDocument/2006/relationships/tags" Target="../tags/tag12.xml"/><Relationship Id="rId16" Type="http://schemas.openxmlformats.org/officeDocument/2006/relationships/image" Target="../media/image12.pn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image" Target="../media/image7.png"/><Relationship Id="rId5" Type="http://schemas.openxmlformats.org/officeDocument/2006/relationships/tags" Target="../tags/tag15.xml"/><Relationship Id="rId15" Type="http://schemas.openxmlformats.org/officeDocument/2006/relationships/image" Target="../media/image11.png"/><Relationship Id="rId10" Type="http://schemas.openxmlformats.org/officeDocument/2006/relationships/notesSlide" Target="../notesSlides/notesSlide1.xml"/><Relationship Id="rId4" Type="http://schemas.openxmlformats.org/officeDocument/2006/relationships/tags" Target="../tags/tag14.xml"/><Relationship Id="rId9" Type="http://schemas.openxmlformats.org/officeDocument/2006/relationships/slideLayout" Target="../slideLayouts/slideLayout1.xml"/><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7.xml"/><Relationship Id="rId13" Type="http://schemas.openxmlformats.org/officeDocument/2006/relationships/image" Target="../media/image9.png"/><Relationship Id="rId3" Type="http://schemas.openxmlformats.org/officeDocument/2006/relationships/tags" Target="../tags/tag81.xml"/><Relationship Id="rId7" Type="http://schemas.openxmlformats.org/officeDocument/2006/relationships/slideLayout" Target="../slideLayouts/slideLayout1.xml"/><Relationship Id="rId12" Type="http://schemas.openxmlformats.org/officeDocument/2006/relationships/image" Target="../media/image8.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image" Target="../media/image7.png"/><Relationship Id="rId5" Type="http://schemas.openxmlformats.org/officeDocument/2006/relationships/tags" Target="../tags/tag83.xml"/><Relationship Id="rId10" Type="http://schemas.openxmlformats.org/officeDocument/2006/relationships/image" Target="../media/image12.png"/><Relationship Id="rId4" Type="http://schemas.openxmlformats.org/officeDocument/2006/relationships/tags" Target="../tags/tag82.xml"/><Relationship Id="rId9" Type="http://schemas.openxmlformats.org/officeDocument/2006/relationships/image" Target="../media/image11.png"/><Relationship Id="rId1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tags" Target="../tags/tag85.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slideLayout" Target="../slideLayouts/slideLayout2.xml"/><Relationship Id="rId5" Type="http://schemas.openxmlformats.org/officeDocument/2006/relationships/tags" Target="../tags/tag91.xml"/><Relationship Id="rId4" Type="http://schemas.openxmlformats.org/officeDocument/2006/relationships/tags" Target="../tags/tag90.xml"/></Relationships>
</file>

<file path=ppt/slides/_rels/slide15.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slideLayout" Target="../slideLayouts/slideLayout2.xml"/><Relationship Id="rId4" Type="http://schemas.openxmlformats.org/officeDocument/2006/relationships/tags" Target="../tags/tag95.xml"/></Relationships>
</file>

<file path=ppt/slides/_rels/slide16.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Layout" Target="../slideLayouts/slideLayout2.xml"/><Relationship Id="rId5" Type="http://schemas.openxmlformats.org/officeDocument/2006/relationships/tags" Target="../tags/tag100.xml"/><Relationship Id="rId4" Type="http://schemas.openxmlformats.org/officeDocument/2006/relationships/tags" Target="../tags/tag99.xml"/></Relationships>
</file>

<file path=ppt/slides/_rels/slide17.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slideLayout" Target="../slideLayouts/slideLayout2.xml"/><Relationship Id="rId5" Type="http://schemas.openxmlformats.org/officeDocument/2006/relationships/tags" Target="../tags/tag105.xml"/><Relationship Id="rId4" Type="http://schemas.openxmlformats.org/officeDocument/2006/relationships/tags" Target="../tags/tag104.xml"/></Relationships>
</file>

<file path=ppt/slides/_rels/slide18.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10" Type="http://schemas.openxmlformats.org/officeDocument/2006/relationships/slideLayout" Target="../slideLayouts/slideLayout2.xml"/><Relationship Id="rId4" Type="http://schemas.openxmlformats.org/officeDocument/2006/relationships/tags" Target="../tags/tag109.xml"/><Relationship Id="rId9" Type="http://schemas.openxmlformats.org/officeDocument/2006/relationships/tags" Target="../tags/tag114.xml"/></Relationships>
</file>

<file path=ppt/slides/_rels/slide19.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slideLayout" Target="../slideLayouts/slideLayout2.xml"/><Relationship Id="rId5" Type="http://schemas.openxmlformats.org/officeDocument/2006/relationships/tags" Target="../tags/tag119.xml"/><Relationship Id="rId4" Type="http://schemas.openxmlformats.org/officeDocument/2006/relationships/tags" Target="../tags/tag118.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8.xml"/><Relationship Id="rId13" Type="http://schemas.openxmlformats.org/officeDocument/2006/relationships/image" Target="../media/image9.png"/><Relationship Id="rId3" Type="http://schemas.openxmlformats.org/officeDocument/2006/relationships/tags" Target="../tags/tag122.xml"/><Relationship Id="rId7" Type="http://schemas.openxmlformats.org/officeDocument/2006/relationships/slideLayout" Target="../slideLayouts/slideLayout1.xml"/><Relationship Id="rId12" Type="http://schemas.openxmlformats.org/officeDocument/2006/relationships/image" Target="../media/image8.png"/><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image" Target="../media/image7.png"/><Relationship Id="rId5" Type="http://schemas.openxmlformats.org/officeDocument/2006/relationships/tags" Target="../tags/tag124.xml"/><Relationship Id="rId10" Type="http://schemas.openxmlformats.org/officeDocument/2006/relationships/image" Target="../media/image12.png"/><Relationship Id="rId4" Type="http://schemas.openxmlformats.org/officeDocument/2006/relationships/tags" Target="../tags/tag123.xml"/><Relationship Id="rId9" Type="http://schemas.openxmlformats.org/officeDocument/2006/relationships/image" Target="../media/image11.png"/><Relationship Id="rId1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Layout" Target="../slideLayouts/slideLayout2.xml"/><Relationship Id="rId5" Type="http://schemas.openxmlformats.org/officeDocument/2006/relationships/tags" Target="../tags/tag130.xml"/><Relationship Id="rId4" Type="http://schemas.openxmlformats.org/officeDocument/2006/relationships/tags" Target="../tags/tag129.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33.xml"/><Relationship Id="rId7" Type="http://schemas.openxmlformats.org/officeDocument/2006/relationships/tags" Target="../tags/tag137.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9"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tags" Target="../tags/tag145.xml"/><Relationship Id="rId13" Type="http://schemas.openxmlformats.org/officeDocument/2006/relationships/image" Target="../media/image9.png"/><Relationship Id="rId3" Type="http://schemas.openxmlformats.org/officeDocument/2006/relationships/tags" Target="../tags/tag140.xml"/><Relationship Id="rId7" Type="http://schemas.openxmlformats.org/officeDocument/2006/relationships/tags" Target="../tags/tag144.xml"/><Relationship Id="rId12" Type="http://schemas.openxmlformats.org/officeDocument/2006/relationships/image" Target="../media/image8.png"/><Relationship Id="rId2" Type="http://schemas.openxmlformats.org/officeDocument/2006/relationships/tags" Target="../tags/tag139.xml"/><Relationship Id="rId16" Type="http://schemas.openxmlformats.org/officeDocument/2006/relationships/image" Target="../media/image12.png"/><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image" Target="../media/image7.png"/><Relationship Id="rId5" Type="http://schemas.openxmlformats.org/officeDocument/2006/relationships/tags" Target="../tags/tag142.xml"/><Relationship Id="rId15" Type="http://schemas.openxmlformats.org/officeDocument/2006/relationships/image" Target="../media/image11.png"/><Relationship Id="rId10" Type="http://schemas.openxmlformats.org/officeDocument/2006/relationships/notesSlide" Target="../notesSlides/notesSlide9.xml"/><Relationship Id="rId4" Type="http://schemas.openxmlformats.org/officeDocument/2006/relationships/tags" Target="../tags/tag141.xml"/><Relationship Id="rId9" Type="http://schemas.openxmlformats.org/officeDocument/2006/relationships/slideLayout" Target="../slideLayouts/slideLayout1.xml"/><Relationship Id="rId1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10.png"/><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image" Target="../media/image9.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image" Target="../media/image8.png"/><Relationship Id="rId5" Type="http://schemas.openxmlformats.org/officeDocument/2006/relationships/tags" Target="../tags/tag23.xml"/><Relationship Id="rId10" Type="http://schemas.openxmlformats.org/officeDocument/2006/relationships/image" Target="../media/image7.png"/><Relationship Id="rId4" Type="http://schemas.openxmlformats.org/officeDocument/2006/relationships/tags" Target="../tags/tag22.xml"/><Relationship Id="rId9"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18" Type="http://schemas.openxmlformats.org/officeDocument/2006/relationships/image" Target="../media/image9.png"/><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image" Target="../media/image8.png"/><Relationship Id="rId2" Type="http://schemas.openxmlformats.org/officeDocument/2006/relationships/tags" Target="../tags/tag27.xml"/><Relationship Id="rId16" Type="http://schemas.openxmlformats.org/officeDocument/2006/relationships/image" Target="../media/image7.png"/><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notesSlide" Target="../notesSlides/notesSlide3.xml"/><Relationship Id="rId10" Type="http://schemas.openxmlformats.org/officeDocument/2006/relationships/tags" Target="../tags/tag35.xml"/><Relationship Id="rId19" Type="http://schemas.openxmlformats.org/officeDocument/2006/relationships/image" Target="../media/image10.png"/><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notesSlide" Target="../notesSlides/notesSlide4.xml"/><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slideLayout" Target="../slideLayouts/slideLayout1.xml"/><Relationship Id="rId17" Type="http://schemas.openxmlformats.org/officeDocument/2006/relationships/image" Target="../media/image10.png"/><Relationship Id="rId2" Type="http://schemas.openxmlformats.org/officeDocument/2006/relationships/tags" Target="../tags/tag40.xml"/><Relationship Id="rId16" Type="http://schemas.openxmlformats.org/officeDocument/2006/relationships/image" Target="../media/image9.png"/><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image" Target="../media/image8.png"/><Relationship Id="rId10" Type="http://schemas.openxmlformats.org/officeDocument/2006/relationships/tags" Target="../tags/tag48.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6.xml"/><Relationship Id="rId13" Type="http://schemas.openxmlformats.org/officeDocument/2006/relationships/image" Target="../media/image9.png"/><Relationship Id="rId3" Type="http://schemas.openxmlformats.org/officeDocument/2006/relationships/tags" Target="../tags/tag52.xml"/><Relationship Id="rId7" Type="http://schemas.openxmlformats.org/officeDocument/2006/relationships/slideLayout" Target="../slideLayouts/slideLayout1.xml"/><Relationship Id="rId12" Type="http://schemas.openxmlformats.org/officeDocument/2006/relationships/image" Target="../media/image8.pn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image" Target="../media/image7.png"/><Relationship Id="rId5" Type="http://schemas.openxmlformats.org/officeDocument/2006/relationships/tags" Target="../tags/tag54.xml"/><Relationship Id="rId10" Type="http://schemas.openxmlformats.org/officeDocument/2006/relationships/image" Target="../media/image12.png"/><Relationship Id="rId4" Type="http://schemas.openxmlformats.org/officeDocument/2006/relationships/tags" Target="../tags/tag53.xml"/><Relationship Id="rId9" Type="http://schemas.openxmlformats.org/officeDocument/2006/relationships/image" Target="../media/image11.png"/><Relationship Id="rId1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tags" Target="../tags/tag63.xml"/><Relationship Id="rId3" Type="http://schemas.openxmlformats.org/officeDocument/2006/relationships/tags" Target="../tags/tag58.xml"/><Relationship Id="rId7" Type="http://schemas.openxmlformats.org/officeDocument/2006/relationships/tags" Target="../tags/tag6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10" Type="http://schemas.openxmlformats.org/officeDocument/2006/relationships/slideLayout" Target="../slideLayouts/slideLayout2.xml"/><Relationship Id="rId4" Type="http://schemas.openxmlformats.org/officeDocument/2006/relationships/tags" Target="../tags/tag59.xml"/><Relationship Id="rId9" Type="http://schemas.openxmlformats.org/officeDocument/2006/relationships/tags" Target="../tags/tag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783" y="4169410"/>
            <a:ext cx="12267565" cy="2688590"/>
            <a:chOff x="5" y="6644"/>
            <a:chExt cx="19196" cy="4206"/>
          </a:xfrm>
        </p:grpSpPr>
        <p:grpSp>
          <p:nvGrpSpPr>
            <p:cNvPr id="4" name="组合 3"/>
            <p:cNvGrpSpPr/>
            <p:nvPr/>
          </p:nvGrpSpPr>
          <p:grpSpPr>
            <a:xfrm>
              <a:off x="5" y="7344"/>
              <a:ext cx="19156" cy="3393"/>
              <a:chOff x="0" y="7305"/>
              <a:chExt cx="19200" cy="4129"/>
            </a:xfrm>
          </p:grpSpPr>
          <p:pic>
            <p:nvPicPr>
              <p:cNvPr id="8" name="图片 7" descr="城市建筑绘制"/>
              <p:cNvPicPr>
                <a:picLocks noChangeAspect="1"/>
              </p:cNvPicPr>
              <p:nvPr/>
            </p:nvPicPr>
            <p:blipFill>
              <a:blip r:embed="rId11"/>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12"/>
              <a:stretch>
                <a:fillRect/>
              </a:stretch>
            </p:blipFill>
            <p:spPr>
              <a:xfrm>
                <a:off x="0" y="9486"/>
                <a:ext cx="19200" cy="1948"/>
              </a:xfrm>
              <a:prstGeom prst="rect">
                <a:avLst/>
              </a:prstGeom>
            </p:spPr>
          </p:pic>
        </p:grpSp>
        <p:pic>
          <p:nvPicPr>
            <p:cNvPr id="9" name="图片 8"/>
            <p:cNvPicPr>
              <a:picLocks noChangeAspect="1"/>
            </p:cNvPicPr>
            <p:nvPr/>
          </p:nvPicPr>
          <p:blipFill rotWithShape="1">
            <a:blip r:embed="rId13"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5" name="图片 4"/>
            <p:cNvPicPr>
              <a:picLocks noChangeAspect="1"/>
            </p:cNvPicPr>
            <p:nvPr/>
          </p:nvPicPr>
          <p:blipFill rotWithShape="1">
            <a:blip r:embed="rId14">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pic>
        <p:nvPicPr>
          <p:cNvPr id="6" name="图片 5" descr="图片11"/>
          <p:cNvPicPr>
            <a:picLocks noChangeAspect="1"/>
          </p:cNvPicPr>
          <p:nvPr/>
        </p:nvPicPr>
        <p:blipFill>
          <a:blip r:embed="rId15"/>
          <a:stretch>
            <a:fillRect/>
          </a:stretch>
        </p:blipFill>
        <p:spPr>
          <a:xfrm>
            <a:off x="0" y="0"/>
            <a:ext cx="4651375" cy="1321435"/>
          </a:xfrm>
          <a:prstGeom prst="rect">
            <a:avLst/>
          </a:prstGeom>
          <a:noFill/>
          <a:ln w="9525">
            <a:noFill/>
          </a:ln>
        </p:spPr>
      </p:pic>
      <p:pic>
        <p:nvPicPr>
          <p:cNvPr id="12" name="图片 11"/>
          <p:cNvPicPr>
            <a:picLocks noChangeAspect="1"/>
          </p:cNvPicPr>
          <p:nvPr/>
        </p:nvPicPr>
        <p:blipFill>
          <a:blip r:embed="rId16"/>
          <a:stretch>
            <a:fillRect/>
          </a:stretch>
        </p:blipFill>
        <p:spPr>
          <a:xfrm>
            <a:off x="9852025" y="501650"/>
            <a:ext cx="2090420" cy="1176020"/>
          </a:xfrm>
          <a:prstGeom prst="rect">
            <a:avLst/>
          </a:prstGeom>
          <a:noFill/>
          <a:ln w="9525">
            <a:noFill/>
          </a:ln>
        </p:spPr>
      </p:pic>
      <p:grpSp>
        <p:nvGrpSpPr>
          <p:cNvPr id="43" name="组合 42">
            <a:extLst>
              <a:ext uri="{FF2B5EF4-FFF2-40B4-BE49-F238E27FC236}">
                <a16:creationId xmlns:a16="http://schemas.microsoft.com/office/drawing/2014/main" id="{F174E54F-F44E-7848-559C-252E1C290281}"/>
              </a:ext>
            </a:extLst>
          </p:cNvPr>
          <p:cNvGrpSpPr/>
          <p:nvPr/>
        </p:nvGrpSpPr>
        <p:grpSpPr>
          <a:xfrm>
            <a:off x="3095090" y="3630322"/>
            <a:ext cx="6094095" cy="412115"/>
            <a:chOff x="4733" y="7202"/>
            <a:chExt cx="9597" cy="649"/>
          </a:xfrm>
        </p:grpSpPr>
        <p:grpSp>
          <p:nvGrpSpPr>
            <p:cNvPr id="44" name="组合 43">
              <a:extLst>
                <a:ext uri="{FF2B5EF4-FFF2-40B4-BE49-F238E27FC236}">
                  <a16:creationId xmlns:a16="http://schemas.microsoft.com/office/drawing/2014/main" id="{B881780A-771A-E531-D9E1-778320503D64}"/>
                </a:ext>
              </a:extLst>
            </p:cNvPr>
            <p:cNvGrpSpPr/>
            <p:nvPr/>
          </p:nvGrpSpPr>
          <p:grpSpPr>
            <a:xfrm>
              <a:off x="4733" y="7202"/>
              <a:ext cx="4330" cy="649"/>
              <a:chOff x="5200074" y="4467322"/>
              <a:chExt cx="2749493" cy="412425"/>
            </a:xfrm>
          </p:grpSpPr>
          <p:grpSp>
            <p:nvGrpSpPr>
              <p:cNvPr id="51" name="组合 50">
                <a:extLst>
                  <a:ext uri="{FF2B5EF4-FFF2-40B4-BE49-F238E27FC236}">
                    <a16:creationId xmlns:a16="http://schemas.microsoft.com/office/drawing/2014/main" id="{8030ACA7-23F6-6157-B1D4-1E0F999EF2A4}"/>
                  </a:ext>
                </a:extLst>
              </p:cNvPr>
              <p:cNvGrpSpPr/>
              <p:nvPr/>
            </p:nvGrpSpPr>
            <p:grpSpPr>
              <a:xfrm>
                <a:off x="5200074" y="4467322"/>
                <a:ext cx="2749493" cy="412425"/>
                <a:chOff x="5423085" y="5733256"/>
                <a:chExt cx="2749493" cy="412425"/>
              </a:xfrm>
            </p:grpSpPr>
            <p:sp>
              <p:nvSpPr>
                <p:cNvPr id="54" name="Rounded Rectangle 28">
                  <a:extLst>
                    <a:ext uri="{FF2B5EF4-FFF2-40B4-BE49-F238E27FC236}">
                      <a16:creationId xmlns:a16="http://schemas.microsoft.com/office/drawing/2014/main" id="{7FB60B88-5EE2-C50C-359E-2778B67978E0}"/>
                    </a:ext>
                  </a:extLst>
                </p:cNvPr>
                <p:cNvSpPr/>
                <p:nvPr/>
              </p:nvSpPr>
              <p:spPr>
                <a:xfrm>
                  <a:off x="5423085" y="5733256"/>
                  <a:ext cx="2749493" cy="412424"/>
                </a:xfrm>
                <a:prstGeom prst="round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900" b="1" dirty="0">
                    <a:solidFill>
                      <a:schemeClr val="tx1">
                        <a:lumMod val="65000"/>
                        <a:lumOff val="35000"/>
                      </a:schemeClr>
                    </a:solidFill>
                    <a:latin typeface="+mj-ea"/>
                    <a:ea typeface="+mj-ea"/>
                  </a:endParaRPr>
                </a:p>
              </p:txBody>
            </p:sp>
            <p:sp>
              <p:nvSpPr>
                <p:cNvPr id="55" name="Rounded Rectangle 29">
                  <a:extLst>
                    <a:ext uri="{FF2B5EF4-FFF2-40B4-BE49-F238E27FC236}">
                      <a16:creationId xmlns:a16="http://schemas.microsoft.com/office/drawing/2014/main" id="{CAB4BD62-B614-E6AE-ECDF-FBED2A8BC741}"/>
                    </a:ext>
                  </a:extLst>
                </p:cNvPr>
                <p:cNvSpPr/>
                <p:nvPr/>
              </p:nvSpPr>
              <p:spPr>
                <a:xfrm>
                  <a:off x="5423085" y="5733257"/>
                  <a:ext cx="1104169" cy="41242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latin typeface="+mj-ea"/>
                    <a:ea typeface="+mj-ea"/>
                  </a:endParaRPr>
                </a:p>
              </p:txBody>
            </p:sp>
          </p:grpSp>
          <p:sp>
            <p:nvSpPr>
              <p:cNvPr id="52" name="TextBox 59">
                <a:extLst>
                  <a:ext uri="{FF2B5EF4-FFF2-40B4-BE49-F238E27FC236}">
                    <a16:creationId xmlns:a16="http://schemas.microsoft.com/office/drawing/2014/main" id="{14829CE1-FF7C-F1B2-6125-6C15E5F5A783}"/>
                  </a:ext>
                </a:extLst>
              </p:cNvPr>
              <p:cNvSpPr>
                <a:spLocks noChangeArrowheads="1"/>
              </p:cNvSpPr>
              <p:nvPr/>
            </p:nvSpPr>
            <p:spPr bwMode="auto">
              <a:xfrm flipH="1">
                <a:off x="5285271" y="4488868"/>
                <a:ext cx="1008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mj-ea"/>
                    <a:ea typeface="+mj-ea"/>
                    <a:sym typeface="方正兰亭黑_GBK" pitchFamily="2" charset="-122"/>
                  </a:rPr>
                  <a:t>主讲人</a:t>
                </a:r>
                <a:endParaRPr lang="en-US" altLang="zh-CN" b="1" dirty="0">
                  <a:solidFill>
                    <a:schemeClr val="bg1"/>
                  </a:solidFill>
                  <a:latin typeface="+mj-ea"/>
                  <a:ea typeface="+mj-ea"/>
                  <a:sym typeface="方正兰亭黑_GBK" pitchFamily="2" charset="-122"/>
                </a:endParaRPr>
              </a:p>
            </p:txBody>
          </p:sp>
          <p:sp>
            <p:nvSpPr>
              <p:cNvPr id="53" name="TextBox 59">
                <a:extLst>
                  <a:ext uri="{FF2B5EF4-FFF2-40B4-BE49-F238E27FC236}">
                    <a16:creationId xmlns:a16="http://schemas.microsoft.com/office/drawing/2014/main" id="{89F95645-3601-245B-8768-2A10D61BFEC5}"/>
                  </a:ext>
                </a:extLst>
              </p:cNvPr>
              <p:cNvSpPr>
                <a:spLocks noChangeArrowheads="1"/>
              </p:cNvSpPr>
              <p:nvPr/>
            </p:nvSpPr>
            <p:spPr bwMode="auto">
              <a:xfrm flipH="1">
                <a:off x="6413064" y="4488868"/>
                <a:ext cx="1435895" cy="369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rgbClr val="C00000"/>
                    </a:solidFill>
                    <a:latin typeface="+mj-ea"/>
                    <a:ea typeface="+mj-ea"/>
                    <a:sym typeface="方正兰亭黑_GBK" pitchFamily="2" charset="-122"/>
                  </a:rPr>
                  <a:t>杨德胜</a:t>
                </a:r>
              </a:p>
            </p:txBody>
          </p:sp>
        </p:grpSp>
        <p:grpSp>
          <p:nvGrpSpPr>
            <p:cNvPr id="45" name="组合 44">
              <a:extLst>
                <a:ext uri="{FF2B5EF4-FFF2-40B4-BE49-F238E27FC236}">
                  <a16:creationId xmlns:a16="http://schemas.microsoft.com/office/drawing/2014/main" id="{2ABDB1C1-3847-130F-58A4-9275BD76E2F9}"/>
                </a:ext>
              </a:extLst>
            </p:cNvPr>
            <p:cNvGrpSpPr/>
            <p:nvPr/>
          </p:nvGrpSpPr>
          <p:grpSpPr>
            <a:xfrm>
              <a:off x="9857" y="7202"/>
              <a:ext cx="4473" cy="649"/>
              <a:chOff x="5200074" y="4467322"/>
              <a:chExt cx="2840584" cy="412425"/>
            </a:xfrm>
          </p:grpSpPr>
          <p:grpSp>
            <p:nvGrpSpPr>
              <p:cNvPr id="46" name="组合 45">
                <a:extLst>
                  <a:ext uri="{FF2B5EF4-FFF2-40B4-BE49-F238E27FC236}">
                    <a16:creationId xmlns:a16="http://schemas.microsoft.com/office/drawing/2014/main" id="{CB77889D-D581-64FE-A30B-965F47346D59}"/>
                  </a:ext>
                </a:extLst>
              </p:cNvPr>
              <p:cNvGrpSpPr/>
              <p:nvPr/>
            </p:nvGrpSpPr>
            <p:grpSpPr>
              <a:xfrm>
                <a:off x="5200074" y="4467322"/>
                <a:ext cx="2749493" cy="412425"/>
                <a:chOff x="5423085" y="5733256"/>
                <a:chExt cx="2749493" cy="412425"/>
              </a:xfrm>
            </p:grpSpPr>
            <p:sp>
              <p:nvSpPr>
                <p:cNvPr id="49" name="Rounded Rectangle 28">
                  <a:extLst>
                    <a:ext uri="{FF2B5EF4-FFF2-40B4-BE49-F238E27FC236}">
                      <a16:creationId xmlns:a16="http://schemas.microsoft.com/office/drawing/2014/main" id="{04072714-6EF4-12BA-8D92-5EA9017F1030}"/>
                    </a:ext>
                  </a:extLst>
                </p:cNvPr>
                <p:cNvSpPr/>
                <p:nvPr/>
              </p:nvSpPr>
              <p:spPr>
                <a:xfrm>
                  <a:off x="5423085" y="5733256"/>
                  <a:ext cx="2749493" cy="412424"/>
                </a:xfrm>
                <a:prstGeom prst="round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900" b="1" dirty="0">
                    <a:solidFill>
                      <a:schemeClr val="tx1">
                        <a:lumMod val="65000"/>
                        <a:lumOff val="35000"/>
                      </a:schemeClr>
                    </a:solidFill>
                    <a:latin typeface="+mj-ea"/>
                    <a:ea typeface="+mj-ea"/>
                  </a:endParaRPr>
                </a:p>
              </p:txBody>
            </p:sp>
            <p:sp>
              <p:nvSpPr>
                <p:cNvPr id="50" name="Rounded Rectangle 29">
                  <a:extLst>
                    <a:ext uri="{FF2B5EF4-FFF2-40B4-BE49-F238E27FC236}">
                      <a16:creationId xmlns:a16="http://schemas.microsoft.com/office/drawing/2014/main" id="{7021DBEC-C42E-DEEE-A6A0-0DA06C7AC455}"/>
                    </a:ext>
                  </a:extLst>
                </p:cNvPr>
                <p:cNvSpPr/>
                <p:nvPr/>
              </p:nvSpPr>
              <p:spPr>
                <a:xfrm>
                  <a:off x="5423085" y="5733257"/>
                  <a:ext cx="1104169" cy="41242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latin typeface="+mj-ea"/>
                    <a:ea typeface="+mj-ea"/>
                  </a:endParaRPr>
                </a:p>
              </p:txBody>
            </p:sp>
          </p:grpSp>
          <p:sp>
            <p:nvSpPr>
              <p:cNvPr id="47" name="TextBox 59">
                <a:extLst>
                  <a:ext uri="{FF2B5EF4-FFF2-40B4-BE49-F238E27FC236}">
                    <a16:creationId xmlns:a16="http://schemas.microsoft.com/office/drawing/2014/main" id="{4BF7AB3C-1FCC-842C-9E10-F372DC9AF54F}"/>
                  </a:ext>
                </a:extLst>
              </p:cNvPr>
              <p:cNvSpPr>
                <a:spLocks noChangeArrowheads="1"/>
              </p:cNvSpPr>
              <p:nvPr/>
            </p:nvSpPr>
            <p:spPr bwMode="auto">
              <a:xfrm flipH="1">
                <a:off x="5285271" y="4488868"/>
                <a:ext cx="1008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mj-ea"/>
                    <a:ea typeface="+mj-ea"/>
                    <a:sym typeface="方正兰亭黑_GBK" pitchFamily="2" charset="-122"/>
                  </a:rPr>
                  <a:t>时间</a:t>
                </a:r>
                <a:endParaRPr lang="en-US" altLang="zh-CN" b="1" dirty="0">
                  <a:solidFill>
                    <a:schemeClr val="bg1"/>
                  </a:solidFill>
                  <a:latin typeface="+mj-ea"/>
                  <a:ea typeface="+mj-ea"/>
                  <a:sym typeface="方正兰亭黑_GBK" pitchFamily="2" charset="-122"/>
                </a:endParaRPr>
              </a:p>
            </p:txBody>
          </p:sp>
          <p:sp>
            <p:nvSpPr>
              <p:cNvPr id="48" name="TextBox 59">
                <a:extLst>
                  <a:ext uri="{FF2B5EF4-FFF2-40B4-BE49-F238E27FC236}">
                    <a16:creationId xmlns:a16="http://schemas.microsoft.com/office/drawing/2014/main" id="{2BF66C9B-D3F6-CB8D-E449-D6DFC198A824}"/>
                  </a:ext>
                </a:extLst>
              </p:cNvPr>
              <p:cNvSpPr>
                <a:spLocks noChangeArrowheads="1"/>
              </p:cNvSpPr>
              <p:nvPr/>
            </p:nvSpPr>
            <p:spPr bwMode="auto">
              <a:xfrm flipH="1">
                <a:off x="6342339" y="4526938"/>
                <a:ext cx="1698319" cy="306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1400" b="1" dirty="0">
                    <a:solidFill>
                      <a:srgbClr val="C00000"/>
                    </a:solidFill>
                    <a:latin typeface="+mj-ea"/>
                    <a:ea typeface="+mj-ea"/>
                    <a:sym typeface="方正兰亭黑_GBK" pitchFamily="2" charset="-122"/>
                  </a:rPr>
                  <a:t>2024</a:t>
                </a:r>
                <a:r>
                  <a:rPr lang="zh-CN" altLang="en-US" sz="1400" b="1" dirty="0">
                    <a:solidFill>
                      <a:srgbClr val="C00000"/>
                    </a:solidFill>
                    <a:latin typeface="+mj-ea"/>
                    <a:ea typeface="+mj-ea"/>
                    <a:sym typeface="方正兰亭黑_GBK" pitchFamily="2" charset="-122"/>
                  </a:rPr>
                  <a:t>年</a:t>
                </a:r>
                <a:r>
                  <a:rPr lang="en-US" altLang="zh-CN" sz="1400" b="1" dirty="0">
                    <a:solidFill>
                      <a:srgbClr val="C00000"/>
                    </a:solidFill>
                    <a:latin typeface="+mj-ea"/>
                    <a:ea typeface="+mj-ea"/>
                    <a:sym typeface="方正兰亭黑_GBK" pitchFamily="2" charset="-122"/>
                  </a:rPr>
                  <a:t>4</a:t>
                </a:r>
                <a:r>
                  <a:rPr lang="zh-CN" altLang="en-US" sz="1400" b="1" dirty="0">
                    <a:solidFill>
                      <a:srgbClr val="C00000"/>
                    </a:solidFill>
                    <a:latin typeface="+mj-ea"/>
                    <a:ea typeface="+mj-ea"/>
                    <a:sym typeface="方正兰亭黑_GBK" pitchFamily="2" charset="-122"/>
                  </a:rPr>
                  <a:t>月</a:t>
                </a:r>
                <a:r>
                  <a:rPr lang="en-US" altLang="zh-CN" sz="1400" b="1" dirty="0">
                    <a:solidFill>
                      <a:srgbClr val="C00000"/>
                    </a:solidFill>
                    <a:latin typeface="+mj-ea"/>
                    <a:ea typeface="+mj-ea"/>
                    <a:sym typeface="方正兰亭黑_GBK" pitchFamily="2" charset="-122"/>
                  </a:rPr>
                  <a:t>25</a:t>
                </a:r>
                <a:r>
                  <a:rPr lang="zh-CN" altLang="en-US" sz="1400" b="1" dirty="0">
                    <a:solidFill>
                      <a:srgbClr val="C00000"/>
                    </a:solidFill>
                    <a:latin typeface="+mj-ea"/>
                    <a:ea typeface="+mj-ea"/>
                    <a:sym typeface="方正兰亭黑_GBK" pitchFamily="2" charset="-122"/>
                  </a:rPr>
                  <a:t>日</a:t>
                </a:r>
                <a:endParaRPr lang="en-US" altLang="zh-CN" sz="1400" b="1" dirty="0">
                  <a:solidFill>
                    <a:srgbClr val="C00000"/>
                  </a:solidFill>
                  <a:latin typeface="+mj-ea"/>
                  <a:ea typeface="+mj-ea"/>
                  <a:sym typeface="方正兰亭黑_GBK" pitchFamily="2" charset="-122"/>
                </a:endParaRPr>
              </a:p>
            </p:txBody>
          </p:sp>
        </p:grpSp>
      </p:grpSp>
      <p:sp>
        <p:nvSpPr>
          <p:cNvPr id="56" name="矩形 55">
            <a:extLst>
              <a:ext uri="{FF2B5EF4-FFF2-40B4-BE49-F238E27FC236}">
                <a16:creationId xmlns:a16="http://schemas.microsoft.com/office/drawing/2014/main" id="{A9BEED99-AC9E-DC41-C194-E8E1B4CB93E8}"/>
              </a:ext>
            </a:extLst>
          </p:cNvPr>
          <p:cNvSpPr/>
          <p:nvPr/>
        </p:nvSpPr>
        <p:spPr>
          <a:xfrm>
            <a:off x="631190" y="1789919"/>
            <a:ext cx="10929620" cy="1092607"/>
          </a:xfrm>
          <a:prstGeom prst="rect">
            <a:avLst/>
          </a:prstGeom>
          <a:noFill/>
          <a:ln>
            <a:noFill/>
          </a:ln>
          <a:effectLst>
            <a:innerShdw blurRad="63500" dist="50800" dir="16200000">
              <a:prstClr val="black">
                <a:alpha val="50000"/>
              </a:prstClr>
            </a:innerShdw>
          </a:effectLst>
        </p:spPr>
        <p:txBody>
          <a:bodyPr wrap="square" rtlCol="0">
            <a:spAutoFit/>
          </a:bodyPr>
          <a:lstStyle/>
          <a:p>
            <a:pPr algn="ctr"/>
            <a:r>
              <a:rPr sz="6500" b="1" dirty="0">
                <a:solidFill>
                  <a:srgbClr val="C00000"/>
                </a:solidFill>
                <a:effectLst>
                  <a:outerShdw blurRad="25400" dist="12700" dir="2700000" algn="tl" rotWithShape="0">
                    <a:prstClr val="black">
                      <a:alpha val="40000"/>
                    </a:prstClr>
                  </a:outerShdw>
                </a:effectLst>
                <a:latin typeface="+mj-ea"/>
                <a:ea typeface="+mj-ea"/>
                <a:cs typeface="思源黑体 CN Bold" panose="020B0800000000000000" charset="-122"/>
                <a:sym typeface="+mn-ea"/>
              </a:rPr>
              <a:t>2024</a:t>
            </a:r>
            <a:r>
              <a:rPr lang="zh-CN" altLang="en-US" sz="6500" b="1" dirty="0">
                <a:solidFill>
                  <a:srgbClr val="C00000"/>
                </a:solidFill>
                <a:effectLst>
                  <a:outerShdw blurRad="25400" dist="12700" dir="2700000" algn="tl" rotWithShape="0">
                    <a:prstClr val="black">
                      <a:alpha val="40000"/>
                    </a:prstClr>
                  </a:outerShdw>
                </a:effectLst>
                <a:latin typeface="+mj-ea"/>
                <a:ea typeface="+mj-ea"/>
                <a:cs typeface="思源黑体 CN Bold" panose="020B0800000000000000" charset="-122"/>
                <a:sym typeface="+mn-ea"/>
              </a:rPr>
              <a:t>年</a:t>
            </a:r>
            <a:r>
              <a:rPr sz="6500" b="1" dirty="0" err="1">
                <a:solidFill>
                  <a:srgbClr val="C00000"/>
                </a:solidFill>
                <a:effectLst>
                  <a:outerShdw blurRad="25400" dist="12700" dir="2700000" algn="tl" rotWithShape="0">
                    <a:prstClr val="black">
                      <a:alpha val="40000"/>
                    </a:prstClr>
                  </a:outerShdw>
                </a:effectLst>
                <a:latin typeface="+mj-ea"/>
                <a:ea typeface="+mj-ea"/>
                <a:cs typeface="思源黑体 CN Bold" panose="020B0800000000000000" charset="-122"/>
                <a:sym typeface="+mn-ea"/>
              </a:rPr>
              <a:t>党纪学习教育</a:t>
            </a:r>
            <a:endParaRPr sz="6500" b="1" dirty="0">
              <a:solidFill>
                <a:srgbClr val="C00000"/>
              </a:solidFill>
              <a:effectLst>
                <a:outerShdw blurRad="25400" dist="12700" dir="2700000" algn="tl" rotWithShape="0">
                  <a:prstClr val="black">
                    <a:alpha val="40000"/>
                  </a:prstClr>
                </a:outerShdw>
              </a:effectLst>
              <a:latin typeface="+mj-ea"/>
              <a:ea typeface="+mj-ea"/>
              <a:cs typeface="思源黑体 CN Bold" panose="020B0800000000000000" charset="-122"/>
              <a:sym typeface="+mn-ea"/>
            </a:endParaRPr>
          </a:p>
        </p:txBody>
      </p:sp>
      <p:grpSp>
        <p:nvGrpSpPr>
          <p:cNvPr id="57" name="PA-10221">
            <a:extLst>
              <a:ext uri="{FF2B5EF4-FFF2-40B4-BE49-F238E27FC236}">
                <a16:creationId xmlns:a16="http://schemas.microsoft.com/office/drawing/2014/main" id="{808F1B03-6B01-2CAE-0E16-C10DC7952239}"/>
              </a:ext>
            </a:extLst>
          </p:cNvPr>
          <p:cNvGrpSpPr/>
          <p:nvPr>
            <p:custDataLst>
              <p:tags r:id="rId1"/>
            </p:custDataLst>
          </p:nvPr>
        </p:nvGrpSpPr>
        <p:grpSpPr>
          <a:xfrm>
            <a:off x="1993365" y="3093747"/>
            <a:ext cx="8133715" cy="340360"/>
            <a:chOff x="1188720" y="5413580"/>
            <a:chExt cx="9814562" cy="411158"/>
          </a:xfrm>
          <a:solidFill>
            <a:srgbClr val="C00000"/>
          </a:solidFill>
        </p:grpSpPr>
        <p:sp>
          <p:nvSpPr>
            <p:cNvPr id="58" name="PA-矩形 5">
              <a:extLst>
                <a:ext uri="{FF2B5EF4-FFF2-40B4-BE49-F238E27FC236}">
                  <a16:creationId xmlns:a16="http://schemas.microsoft.com/office/drawing/2014/main" id="{E1DC80A9-F5D9-633E-1F4E-B24FB10CFAFA}"/>
                </a:ext>
              </a:extLst>
            </p:cNvPr>
            <p:cNvSpPr/>
            <p:nvPr>
              <p:custDataLst>
                <p:tags r:id="rId2"/>
              </p:custDataLst>
            </p:nvPr>
          </p:nvSpPr>
          <p:spPr>
            <a:xfrm>
              <a:off x="1188720" y="5604759"/>
              <a:ext cx="4003040" cy="28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59" name="PA-矩形 6">
              <a:extLst>
                <a:ext uri="{FF2B5EF4-FFF2-40B4-BE49-F238E27FC236}">
                  <a16:creationId xmlns:a16="http://schemas.microsoft.com/office/drawing/2014/main" id="{68DA6681-75E1-FA22-E069-0EDAF7965369}"/>
                </a:ext>
              </a:extLst>
            </p:cNvPr>
            <p:cNvSpPr/>
            <p:nvPr>
              <p:custDataLst>
                <p:tags r:id="rId3"/>
              </p:custDataLst>
            </p:nvPr>
          </p:nvSpPr>
          <p:spPr>
            <a:xfrm>
              <a:off x="7000242" y="5604759"/>
              <a:ext cx="4003040" cy="28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grpSp>
          <p:nvGrpSpPr>
            <p:cNvPr id="60" name="组合 59">
              <a:extLst>
                <a:ext uri="{FF2B5EF4-FFF2-40B4-BE49-F238E27FC236}">
                  <a16:creationId xmlns:a16="http://schemas.microsoft.com/office/drawing/2014/main" id="{62C0B7C6-EB8A-7630-6B03-51B26AD891B1}"/>
                </a:ext>
              </a:extLst>
            </p:cNvPr>
            <p:cNvGrpSpPr/>
            <p:nvPr/>
          </p:nvGrpSpPr>
          <p:grpSpPr>
            <a:xfrm>
              <a:off x="5406442" y="5413580"/>
              <a:ext cx="1379118" cy="411158"/>
              <a:chOff x="5402520" y="5413580"/>
              <a:chExt cx="1379118" cy="411158"/>
            </a:xfrm>
            <a:grpFill/>
          </p:grpSpPr>
          <p:sp>
            <p:nvSpPr>
              <p:cNvPr id="61" name="PA-5-Point Star 8">
                <a:extLst>
                  <a:ext uri="{FF2B5EF4-FFF2-40B4-BE49-F238E27FC236}">
                    <a16:creationId xmlns:a16="http://schemas.microsoft.com/office/drawing/2014/main" id="{42179D4B-D0FC-5E20-A572-4DC6B577481B}"/>
                  </a:ext>
                </a:extLst>
              </p:cNvPr>
              <p:cNvSpPr/>
              <p:nvPr>
                <p:custDataLst>
                  <p:tags r:id="rId4"/>
                </p:custDataLst>
              </p:nvPr>
            </p:nvSpPr>
            <p:spPr>
              <a:xfrm>
                <a:off x="5886500" y="5413580"/>
                <a:ext cx="411158" cy="41115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62" name="PA-5-Point Star 9">
                <a:extLst>
                  <a:ext uri="{FF2B5EF4-FFF2-40B4-BE49-F238E27FC236}">
                    <a16:creationId xmlns:a16="http://schemas.microsoft.com/office/drawing/2014/main" id="{5BBAE295-424E-FB3E-28B7-873950122456}"/>
                  </a:ext>
                </a:extLst>
              </p:cNvPr>
              <p:cNvSpPr/>
              <p:nvPr>
                <p:custDataLst>
                  <p:tags r:id="rId5"/>
                </p:custDataLst>
              </p:nvPr>
            </p:nvSpPr>
            <p:spPr>
              <a:xfrm>
                <a:off x="5586085" y="5494700"/>
                <a:ext cx="248918" cy="24891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63" name="PA-5-Point Star 10">
                <a:extLst>
                  <a:ext uri="{FF2B5EF4-FFF2-40B4-BE49-F238E27FC236}">
                    <a16:creationId xmlns:a16="http://schemas.microsoft.com/office/drawing/2014/main" id="{0255C077-97D2-94DC-E67D-05A6DA0A3191}"/>
                  </a:ext>
                </a:extLst>
              </p:cNvPr>
              <p:cNvSpPr/>
              <p:nvPr>
                <p:custDataLst>
                  <p:tags r:id="rId6"/>
                </p:custDataLst>
              </p:nvPr>
            </p:nvSpPr>
            <p:spPr>
              <a:xfrm>
                <a:off x="6349155" y="5494700"/>
                <a:ext cx="248918" cy="24891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65" name="PA-5-Point Star 11">
                <a:extLst>
                  <a:ext uri="{FF2B5EF4-FFF2-40B4-BE49-F238E27FC236}">
                    <a16:creationId xmlns:a16="http://schemas.microsoft.com/office/drawing/2014/main" id="{945DF0ED-8F5C-1FA0-C4E7-11453F036A96}"/>
                  </a:ext>
                </a:extLst>
              </p:cNvPr>
              <p:cNvSpPr/>
              <p:nvPr>
                <p:custDataLst>
                  <p:tags r:id="rId7"/>
                </p:custDataLst>
              </p:nvPr>
            </p:nvSpPr>
            <p:spPr>
              <a:xfrm>
                <a:off x="5402520" y="5553125"/>
                <a:ext cx="132068" cy="13206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66" name="PA-5-Point Star 12">
                <a:extLst>
                  <a:ext uri="{FF2B5EF4-FFF2-40B4-BE49-F238E27FC236}">
                    <a16:creationId xmlns:a16="http://schemas.microsoft.com/office/drawing/2014/main" id="{BED086CF-A7B1-2713-6CF2-DA967A44F80F}"/>
                  </a:ext>
                </a:extLst>
              </p:cNvPr>
              <p:cNvSpPr/>
              <p:nvPr>
                <p:custDataLst>
                  <p:tags r:id="rId8"/>
                </p:custDataLst>
              </p:nvPr>
            </p:nvSpPr>
            <p:spPr>
              <a:xfrm>
                <a:off x="6649570" y="5553125"/>
                <a:ext cx="132068" cy="13206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grpSp>
      </p:grpSp>
    </p:spTree>
  </p:cSld>
  <p:clrMapOvr>
    <a:masterClrMapping/>
  </p:clrMapOvr>
  <mc:AlternateContent xmlns:mc="http://schemas.openxmlformats.org/markup-compatibility/2006" xmlns:p14="http://schemas.microsoft.com/office/powerpoint/2010/main">
    <mc:Choice Requires="p14">
      <p:transition advClick="0" advTm="0">
        <p:random/>
      </p:transition>
    </mc:Choice>
    <mc:Fallback xmlns="">
      <p:transition advClick="0" advTm="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30374"/>
          </a:xfrm>
          <a:prstGeom prst="rect">
            <a:avLst/>
          </a:prstGeom>
          <a:noFill/>
        </p:spPr>
        <p:txBody>
          <a:bodyPr wrap="square" rtlCol="0" anchor="t">
            <a:spAutoFit/>
          </a:bodyPr>
          <a:lstStyle/>
          <a:p>
            <a:pPr algn="l">
              <a:lnSpc>
                <a:spcPct val="120000"/>
              </a:lnSpc>
            </a:pPr>
            <a:r>
              <a:rPr lang="zh-CN" altLang="en-US" sz="20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以习近平新时代中国特色社会主义思想为指导，全面贯彻党的二十大精神</a:t>
            </a:r>
          </a:p>
        </p:txBody>
      </p:sp>
      <p:sp>
        <p:nvSpPr>
          <p:cNvPr id="5" name="文本框 4"/>
          <p:cNvSpPr txBox="1"/>
          <p:nvPr>
            <p:custDataLst>
              <p:tags r:id="rId1"/>
            </p:custDataLst>
          </p:nvPr>
        </p:nvSpPr>
        <p:spPr>
          <a:xfrm>
            <a:off x="911860" y="1125220"/>
            <a:ext cx="10275570" cy="1568450"/>
          </a:xfrm>
          <a:prstGeom prst="rect">
            <a:avLst/>
          </a:prstGeom>
          <a:noFill/>
          <a:ln w="9525">
            <a:noFill/>
          </a:ln>
        </p:spPr>
        <p:txBody>
          <a:bodyPr wrap="square">
            <a:spAutoFit/>
          </a:bodyPr>
          <a:lstStyle/>
          <a:p>
            <a:pPr indent="0" algn="l">
              <a:lnSpc>
                <a:spcPct val="200000"/>
              </a:lnSpc>
              <a:buNone/>
            </a:pPr>
            <a:r>
              <a:rPr lang="zh-CN" sz="2400" b="1">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与此同时，在政治纪律、组织纪律、廉洁纪律等各项纪律的具体条款中，处处体现出对党的二十大精神和党章的贯彻落实——</a:t>
            </a:r>
          </a:p>
        </p:txBody>
      </p:sp>
      <p:sp>
        <p:nvSpPr>
          <p:cNvPr id="20" name="矩形: 圆角 19"/>
          <p:cNvSpPr/>
          <p:nvPr>
            <p:custDataLst>
              <p:tags r:id="rId2"/>
            </p:custDataLst>
          </p:nvPr>
        </p:nvSpPr>
        <p:spPr>
          <a:xfrm>
            <a:off x="695325" y="2795905"/>
            <a:ext cx="10801350" cy="1603375"/>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21" name="矩形: 圆角 20"/>
          <p:cNvSpPr/>
          <p:nvPr>
            <p:custDataLst>
              <p:tags r:id="rId3"/>
            </p:custDataLst>
          </p:nvPr>
        </p:nvSpPr>
        <p:spPr>
          <a:xfrm>
            <a:off x="849630" y="2942590"/>
            <a:ext cx="10492740" cy="1298575"/>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23" name="文本框 22"/>
          <p:cNvSpPr txBox="1"/>
          <p:nvPr>
            <p:custDataLst>
              <p:tags r:id="rId4"/>
            </p:custDataLst>
          </p:nvPr>
        </p:nvSpPr>
        <p:spPr>
          <a:xfrm>
            <a:off x="1252855" y="2973705"/>
            <a:ext cx="9814560" cy="1198880"/>
          </a:xfrm>
          <a:prstGeom prst="rect">
            <a:avLst/>
          </a:prstGeom>
          <a:noFill/>
        </p:spPr>
        <p:txBody>
          <a:bodyPr wrap="square">
            <a:spAutoFit/>
          </a:bodyPr>
          <a:lstStyle/>
          <a:p>
            <a:pPr>
              <a:lnSpc>
                <a:spcPct val="150000"/>
              </a:lnSpc>
            </a:pPr>
            <a:r>
              <a:rPr lang="zh-CN" altLang="en-US" sz="1600"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落实党的二十大报告关于“加快构建新发展格局，着力推动高质量发展”的要求，充实党员领导干部政绩观错位，违背新发展理念、背离高质量发展要求的处分规定，将搞劳民伤财的“形象工程”“政绩工程”的行为由违反群众纪律调整到违反政治纪律。</a:t>
            </a:r>
          </a:p>
        </p:txBody>
      </p:sp>
      <p:sp>
        <p:nvSpPr>
          <p:cNvPr id="6" name="矩形: 圆角 19"/>
          <p:cNvSpPr/>
          <p:nvPr>
            <p:custDataLst>
              <p:tags r:id="rId5"/>
            </p:custDataLst>
          </p:nvPr>
        </p:nvSpPr>
        <p:spPr>
          <a:xfrm>
            <a:off x="668020" y="4650740"/>
            <a:ext cx="10801350" cy="1603375"/>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7" name="矩形: 圆角 20"/>
          <p:cNvSpPr/>
          <p:nvPr>
            <p:custDataLst>
              <p:tags r:id="rId6"/>
            </p:custDataLst>
          </p:nvPr>
        </p:nvSpPr>
        <p:spPr>
          <a:xfrm>
            <a:off x="822325" y="4797425"/>
            <a:ext cx="10492740" cy="1298575"/>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8" name="文本框 7"/>
          <p:cNvSpPr txBox="1"/>
          <p:nvPr>
            <p:custDataLst>
              <p:tags r:id="rId7"/>
            </p:custDataLst>
          </p:nvPr>
        </p:nvSpPr>
        <p:spPr>
          <a:xfrm>
            <a:off x="1225550" y="4972050"/>
            <a:ext cx="9814560" cy="829945"/>
          </a:xfrm>
          <a:prstGeom prst="rect">
            <a:avLst/>
          </a:prstGeom>
          <a:noFill/>
        </p:spPr>
        <p:txBody>
          <a:bodyPr wrap="square">
            <a:spAutoFit/>
          </a:bodyPr>
          <a:lstStyle/>
          <a:p>
            <a:pPr>
              <a:lnSpc>
                <a:spcPct val="150000"/>
              </a:lnSpc>
            </a:pPr>
            <a:r>
              <a:rPr lang="zh-CN" altLang="en-US" sz="1600"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落实党的二十大报告关于“推动干部能上能下、能进能出”的要求，在组织纪律中增加对在推进领导干部能上能下工作中搞好人主义、避重就轻行为的处分规定，推动形成良好用人导向和从政环境。</a:t>
            </a:r>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30374"/>
          </a:xfrm>
          <a:prstGeom prst="rect">
            <a:avLst/>
          </a:prstGeom>
          <a:noFill/>
        </p:spPr>
        <p:txBody>
          <a:bodyPr wrap="square" rtlCol="0" anchor="t">
            <a:spAutoFit/>
          </a:bodyPr>
          <a:lstStyle/>
          <a:p>
            <a:pPr algn="l">
              <a:lnSpc>
                <a:spcPct val="120000"/>
              </a:lnSpc>
            </a:pPr>
            <a:r>
              <a:rPr lang="zh-CN" altLang="en-US" sz="20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以习近平新时代中国特色社会主义思想为指导，全面贯彻党的二十大精神</a:t>
            </a:r>
          </a:p>
        </p:txBody>
      </p:sp>
      <p:sp>
        <p:nvSpPr>
          <p:cNvPr id="3" name="矩形: 圆角 19"/>
          <p:cNvSpPr/>
          <p:nvPr>
            <p:custDataLst>
              <p:tags r:id="rId1"/>
            </p:custDataLst>
          </p:nvPr>
        </p:nvSpPr>
        <p:spPr>
          <a:xfrm>
            <a:off x="695325" y="1360805"/>
            <a:ext cx="10801350" cy="1603375"/>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4" name="矩形: 圆角 20"/>
          <p:cNvSpPr/>
          <p:nvPr>
            <p:custDataLst>
              <p:tags r:id="rId2"/>
            </p:custDataLst>
          </p:nvPr>
        </p:nvSpPr>
        <p:spPr>
          <a:xfrm>
            <a:off x="849630" y="1507490"/>
            <a:ext cx="10492740" cy="1298575"/>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9" name="文本框 8"/>
          <p:cNvSpPr txBox="1"/>
          <p:nvPr>
            <p:custDataLst>
              <p:tags r:id="rId3"/>
            </p:custDataLst>
          </p:nvPr>
        </p:nvSpPr>
        <p:spPr>
          <a:xfrm>
            <a:off x="1252855" y="1538605"/>
            <a:ext cx="9814560" cy="1198880"/>
          </a:xfrm>
          <a:prstGeom prst="rect">
            <a:avLst/>
          </a:prstGeom>
          <a:noFill/>
        </p:spPr>
        <p:txBody>
          <a:bodyPr wrap="square">
            <a:spAutoFit/>
          </a:bodyPr>
          <a:lstStyle/>
          <a:p>
            <a:pPr>
              <a:lnSpc>
                <a:spcPct val="150000"/>
              </a:lnSpc>
            </a:pPr>
            <a:r>
              <a:rPr lang="zh-CN" altLang="en-US" sz="1600"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落实党的二十大报告关于“加强干部斗争精神和斗争本领养成”的要求，立足引导党员敢于担当、积极作为，在工作纪律中增加对不敢斗争、不愿担当，面对重大矛盾冲突、危机困难临阵退缩行为的处分规定。</a:t>
            </a:r>
          </a:p>
        </p:txBody>
      </p:sp>
      <p:sp>
        <p:nvSpPr>
          <p:cNvPr id="10" name="矩形: 圆角 19"/>
          <p:cNvSpPr/>
          <p:nvPr>
            <p:custDataLst>
              <p:tags r:id="rId4"/>
            </p:custDataLst>
          </p:nvPr>
        </p:nvSpPr>
        <p:spPr>
          <a:xfrm>
            <a:off x="668020" y="3060700"/>
            <a:ext cx="10801350" cy="1399540"/>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11" name="矩形: 圆角 20"/>
          <p:cNvSpPr/>
          <p:nvPr>
            <p:custDataLst>
              <p:tags r:id="rId5"/>
            </p:custDataLst>
          </p:nvPr>
        </p:nvSpPr>
        <p:spPr>
          <a:xfrm>
            <a:off x="822325" y="3256280"/>
            <a:ext cx="10492740" cy="1045845"/>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12" name="文本框 11"/>
          <p:cNvSpPr txBox="1"/>
          <p:nvPr>
            <p:custDataLst>
              <p:tags r:id="rId6"/>
            </p:custDataLst>
          </p:nvPr>
        </p:nvSpPr>
        <p:spPr>
          <a:xfrm>
            <a:off x="1225550" y="3321685"/>
            <a:ext cx="9814560" cy="829945"/>
          </a:xfrm>
          <a:prstGeom prst="rect">
            <a:avLst/>
          </a:prstGeom>
          <a:noFill/>
        </p:spPr>
        <p:txBody>
          <a:bodyPr wrap="square">
            <a:spAutoFit/>
          </a:bodyPr>
          <a:lstStyle/>
          <a:p>
            <a:pPr>
              <a:lnSpc>
                <a:spcPct val="150000"/>
              </a:lnSpc>
            </a:pPr>
            <a:r>
              <a:rPr lang="zh-CN" altLang="en-US" sz="1600"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落实党章关于“充分发挥人才作为第一资源的作用”的要求，聚焦保障人才评价机制落实，在组织纪律中增加对在授予学术称号中弄虚作假、违规谋利行为的处分规定……</a:t>
            </a:r>
          </a:p>
        </p:txBody>
      </p:sp>
      <p:sp>
        <p:nvSpPr>
          <p:cNvPr id="13" name="文本框 12"/>
          <p:cNvSpPr txBox="1"/>
          <p:nvPr>
            <p:custDataLst>
              <p:tags r:id="rId7"/>
            </p:custDataLst>
          </p:nvPr>
        </p:nvSpPr>
        <p:spPr>
          <a:xfrm>
            <a:off x="767715" y="4653280"/>
            <a:ext cx="10701020" cy="1568450"/>
          </a:xfrm>
          <a:prstGeom prst="rect">
            <a:avLst/>
          </a:prstGeom>
          <a:noFill/>
        </p:spPr>
        <p:txBody>
          <a:bodyPr wrap="square">
            <a:spAutoFit/>
          </a:bodyPr>
          <a:lstStyle/>
          <a:p>
            <a:pPr>
              <a:lnSpc>
                <a:spcPct val="150000"/>
              </a:lnSpc>
            </a:pP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中央纪委国家监委法规室有关负责同志表示，作为规范党组织和党员行为的基础性法规，党纪处分条例对确保全党在政治立场、政治方向、政治原则、政治道路上同以习近平同志为核心的党中央保持高度一致，具有十分重要的作用。条例再次修订，进一步严明政治纪律和政治规矩，对推动全党更加深刻领悟“两个确立”的决定性意义、更加坚决做到“两个维护”有着重要意义。</a:t>
            </a:r>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1"/>
          <p:cNvPicPr>
            <a:picLocks noChangeAspect="1"/>
          </p:cNvPicPr>
          <p:nvPr/>
        </p:nvPicPr>
        <p:blipFill>
          <a:blip r:embed="rId9"/>
          <a:stretch>
            <a:fillRect/>
          </a:stretch>
        </p:blipFill>
        <p:spPr>
          <a:xfrm>
            <a:off x="-55541" y="-43183"/>
            <a:ext cx="4813132" cy="1367926"/>
          </a:xfrm>
          <a:prstGeom prst="rect">
            <a:avLst/>
          </a:prstGeom>
          <a:noFill/>
          <a:ln w="9525">
            <a:noFill/>
          </a:ln>
        </p:spPr>
      </p:pic>
      <p:pic>
        <p:nvPicPr>
          <p:cNvPr id="22" name="图片 21"/>
          <p:cNvPicPr>
            <a:picLocks noChangeAspect="1"/>
          </p:cNvPicPr>
          <p:nvPr/>
        </p:nvPicPr>
        <p:blipFill>
          <a:blip r:embed="rId10"/>
          <a:stretch>
            <a:fillRect/>
          </a:stretch>
        </p:blipFill>
        <p:spPr>
          <a:xfrm>
            <a:off x="9814475" y="340217"/>
            <a:ext cx="2167735" cy="1218756"/>
          </a:xfrm>
          <a:prstGeom prst="rect">
            <a:avLst/>
          </a:prstGeom>
          <a:noFill/>
          <a:ln w="9525">
            <a:noFill/>
          </a:ln>
        </p:spPr>
      </p:pic>
      <p:grpSp>
        <p:nvGrpSpPr>
          <p:cNvPr id="3" name="组合 2"/>
          <p:cNvGrpSpPr/>
          <p:nvPr/>
        </p:nvGrpSpPr>
        <p:grpSpPr>
          <a:xfrm>
            <a:off x="3912063" y="1510748"/>
            <a:ext cx="3841963" cy="894483"/>
            <a:chOff x="641909" y="2239279"/>
            <a:chExt cx="2533206" cy="640587"/>
          </a:xfrm>
        </p:grpSpPr>
        <p:sp>
          <p:nvSpPr>
            <p:cNvPr id="10" name="对角圆角矩形 9"/>
            <p:cNvSpPr/>
            <p:nvPr/>
          </p:nvSpPr>
          <p:spPr>
            <a:xfrm>
              <a:off x="935024" y="2360753"/>
              <a:ext cx="1917577" cy="519113"/>
            </a:xfrm>
            <a:prstGeom prst="round2DiagRect">
              <a:avLst>
                <a:gd name="adj1" fmla="val 50000"/>
                <a:gd name="adj2" fmla="val 0"/>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rtlCol="0" anchor="ctr"/>
            <a:lstStyle/>
            <a:p>
              <a:pPr algn="ctr" defTabSz="1218565">
                <a:defRPr/>
              </a:pPr>
              <a:endParaRPr lang="zh-CN" altLang="en-US" sz="2880" kern="0">
                <a:solidFill>
                  <a:prstClr val="white"/>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endParaRPr>
            </a:p>
          </p:txBody>
        </p:sp>
        <p:sp>
          <p:nvSpPr>
            <p:cNvPr id="11" name="五角星 10"/>
            <p:cNvSpPr/>
            <p:nvPr/>
          </p:nvSpPr>
          <p:spPr>
            <a:xfrm rot="20868462">
              <a:off x="686899" y="2239279"/>
              <a:ext cx="507361" cy="521603"/>
            </a:xfrm>
            <a:prstGeom prst="star5">
              <a:avLst/>
            </a:prstGeom>
            <a:gradFill flip="none" rotWithShape="1">
              <a:gsLst>
                <a:gs pos="17000">
                  <a:srgbClr val="FFF200"/>
                </a:gs>
                <a:gs pos="79000">
                  <a:srgbClr val="FF7A00"/>
                </a:gs>
              </a:gsLst>
              <a:path path="circle">
                <a:fillToRect l="50000" t="50000" r="50000" b="50000"/>
              </a:path>
              <a:tileRect/>
            </a:gradFill>
            <a:ln w="12700" cap="flat" cmpd="sng" algn="ctr">
              <a:solidFill>
                <a:srgbClr val="FFFF00"/>
              </a:solidFill>
              <a:prstDash val="solid"/>
            </a:ln>
            <a:effectLst>
              <a:outerShdw blurRad="38100" sx="102000" sy="102000" algn="ctr" rotWithShape="0">
                <a:prstClr val="black"/>
              </a:outerShdw>
            </a:effectLst>
          </p:spPr>
          <p:txBody>
            <a:bodyPr rtlCol="0" anchor="ctr"/>
            <a:lstStyle/>
            <a:p>
              <a:pPr algn="ctr" defTabSz="1218565">
                <a:defRPr/>
              </a:pPr>
              <a:endParaRPr lang="zh-CN" altLang="en-US" sz="2880" kern="0">
                <a:solidFill>
                  <a:prstClr val="white"/>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endParaRPr>
            </a:p>
          </p:txBody>
        </p:sp>
        <p:sp>
          <p:nvSpPr>
            <p:cNvPr id="12" name="TextBox 495"/>
            <p:cNvSpPr txBox="1"/>
            <p:nvPr/>
          </p:nvSpPr>
          <p:spPr>
            <a:xfrm>
              <a:off x="641909" y="2429282"/>
              <a:ext cx="2533206" cy="359258"/>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charset="-122"/>
                  <a:ea typeface="微软雅黑" panose="020B050302020402020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defTabSz="1218565">
                <a:defRPr/>
              </a:pPr>
              <a:r>
                <a:rPr lang="zh-CN" altLang="en-US" sz="2665" b="0" dirty="0">
                  <a:solidFill>
                    <a:prstClr val="white"/>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rPr>
                <a:t>第二部分</a:t>
              </a:r>
              <a:endParaRPr lang="zh-CN" altLang="en-US" sz="1865" b="0" dirty="0">
                <a:solidFill>
                  <a:prstClr val="white"/>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endParaRPr>
            </a:p>
          </p:txBody>
        </p:sp>
      </p:grpSp>
      <p:sp>
        <p:nvSpPr>
          <p:cNvPr id="4" name="矩形 3"/>
          <p:cNvSpPr/>
          <p:nvPr>
            <p:custDataLst>
              <p:tags r:id="rId1"/>
            </p:custDataLst>
          </p:nvPr>
        </p:nvSpPr>
        <p:spPr>
          <a:xfrm>
            <a:off x="-434340" y="2797810"/>
            <a:ext cx="13150850" cy="1863725"/>
          </a:xfrm>
          <a:prstGeom prst="rect">
            <a:avLst/>
          </a:prstGeom>
        </p:spPr>
        <p:txBody>
          <a:bodyPr wrap="square">
            <a:spAutoFit/>
          </a:bodyPr>
          <a:lstStyle/>
          <a:p>
            <a:pPr algn="ctr">
              <a:lnSpc>
                <a:spcPct val="120000"/>
              </a:lnSpc>
            </a:pPr>
            <a:r>
              <a:rPr lang="zh-CN" altLang="en-US" sz="48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 突出问题导向，坚决纠治形式主义、</a:t>
            </a:r>
          </a:p>
          <a:p>
            <a:pPr algn="ctr">
              <a:lnSpc>
                <a:spcPct val="120000"/>
              </a:lnSpc>
            </a:pPr>
            <a:r>
              <a:rPr lang="zh-CN" altLang="en-US" sz="48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官僚主义等重点、难点问题</a:t>
            </a:r>
          </a:p>
        </p:txBody>
      </p:sp>
      <p:grpSp>
        <p:nvGrpSpPr>
          <p:cNvPr id="6" name="组合 5"/>
          <p:cNvGrpSpPr/>
          <p:nvPr/>
        </p:nvGrpSpPr>
        <p:grpSpPr>
          <a:xfrm>
            <a:off x="1936115" y="2619375"/>
            <a:ext cx="7608570" cy="257810"/>
            <a:chOff x="3423" y="3251"/>
            <a:chExt cx="11982" cy="406"/>
          </a:xfrm>
        </p:grpSpPr>
        <p:cxnSp>
          <p:nvCxnSpPr>
            <p:cNvPr id="5" name="直接连接符 4"/>
            <p:cNvCxnSpPr/>
            <p:nvPr>
              <p:custDataLst>
                <p:tags r:id="rId2"/>
              </p:custDataLst>
            </p:nvPr>
          </p:nvCxnSpPr>
          <p:spPr>
            <a:xfrm>
              <a:off x="10239" y="3453"/>
              <a:ext cx="5167" cy="0"/>
            </a:xfrm>
            <a:prstGeom prst="line">
              <a:avLst/>
            </a:prstGeom>
            <a:noFill/>
            <a:ln w="28575" cap="flat" cmpd="sng" algn="ctr">
              <a:solidFill>
                <a:srgbClr val="C00000"/>
              </a:solidFill>
              <a:prstDash val="solid"/>
              <a:miter lim="800000"/>
            </a:ln>
            <a:effectLst/>
          </p:spPr>
        </p:cxnSp>
        <p:cxnSp>
          <p:nvCxnSpPr>
            <p:cNvPr id="8" name="直接连接符 7"/>
            <p:cNvCxnSpPr/>
            <p:nvPr>
              <p:custDataLst>
                <p:tags r:id="rId3"/>
              </p:custDataLst>
            </p:nvPr>
          </p:nvCxnSpPr>
          <p:spPr>
            <a:xfrm>
              <a:off x="3423" y="3453"/>
              <a:ext cx="5239" cy="0"/>
            </a:xfrm>
            <a:prstGeom prst="line">
              <a:avLst/>
            </a:prstGeom>
            <a:noFill/>
            <a:ln w="28575" cap="flat" cmpd="sng" algn="ctr">
              <a:solidFill>
                <a:srgbClr val="C00000"/>
              </a:solidFill>
              <a:prstDash val="solid"/>
              <a:miter lim="800000"/>
            </a:ln>
            <a:effectLst/>
          </p:spPr>
        </p:cxnSp>
        <p:grpSp>
          <p:nvGrpSpPr>
            <p:cNvPr id="7" name="组合 6"/>
            <p:cNvGrpSpPr/>
            <p:nvPr/>
          </p:nvGrpSpPr>
          <p:grpSpPr>
            <a:xfrm>
              <a:off x="8822" y="3251"/>
              <a:ext cx="1257" cy="407"/>
              <a:chOff x="6759082" y="3978812"/>
              <a:chExt cx="797928" cy="258522"/>
            </a:xfrm>
            <a:gradFill>
              <a:gsLst>
                <a:gs pos="0">
                  <a:srgbClr val="C00000"/>
                </a:gs>
                <a:gs pos="100000">
                  <a:srgbClr val="E72D1E"/>
                </a:gs>
              </a:gsLst>
              <a:lin ang="18900000" scaled="1"/>
            </a:gradFill>
          </p:grpSpPr>
          <p:sp>
            <p:nvSpPr>
              <p:cNvPr id="9" name="五角星 8"/>
              <p:cNvSpPr/>
              <p:nvPr>
                <p:custDataLst>
                  <p:tags r:id="rId4"/>
                </p:custDataLst>
              </p:nvPr>
            </p:nvSpPr>
            <p:spPr>
              <a:xfrm>
                <a:off x="7028785" y="3978812"/>
                <a:ext cx="258522" cy="258522"/>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4" name="五角星 13"/>
              <p:cNvSpPr/>
              <p:nvPr>
                <p:custDataLst>
                  <p:tags r:id="rId5"/>
                </p:custDataLst>
              </p:nvPr>
            </p:nvSpPr>
            <p:spPr>
              <a:xfrm>
                <a:off x="7367082" y="4013109"/>
                <a:ext cx="189928" cy="189928"/>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5" name="五角星 14"/>
              <p:cNvSpPr/>
              <p:nvPr>
                <p:custDataLst>
                  <p:tags r:id="rId6"/>
                </p:custDataLst>
              </p:nvPr>
            </p:nvSpPr>
            <p:spPr>
              <a:xfrm>
                <a:off x="6759082" y="4013109"/>
                <a:ext cx="189928" cy="189928"/>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grpSp>
      <p:grpSp>
        <p:nvGrpSpPr>
          <p:cNvPr id="13" name="组合 12"/>
          <p:cNvGrpSpPr/>
          <p:nvPr/>
        </p:nvGrpSpPr>
        <p:grpSpPr>
          <a:xfrm>
            <a:off x="-38735" y="4335780"/>
            <a:ext cx="12267565" cy="2688590"/>
            <a:chOff x="5" y="6644"/>
            <a:chExt cx="19196" cy="4206"/>
          </a:xfrm>
        </p:grpSpPr>
        <p:grpSp>
          <p:nvGrpSpPr>
            <p:cNvPr id="16" name="组合 15"/>
            <p:cNvGrpSpPr/>
            <p:nvPr/>
          </p:nvGrpSpPr>
          <p:grpSpPr>
            <a:xfrm>
              <a:off x="5" y="7344"/>
              <a:ext cx="19156" cy="3393"/>
              <a:chOff x="0" y="7305"/>
              <a:chExt cx="19200" cy="4129"/>
            </a:xfrm>
          </p:grpSpPr>
          <p:pic>
            <p:nvPicPr>
              <p:cNvPr id="17" name="图片 16" descr="城市建筑绘制"/>
              <p:cNvPicPr>
                <a:picLocks noChangeAspect="1"/>
              </p:cNvPicPr>
              <p:nvPr/>
            </p:nvPicPr>
            <p:blipFill>
              <a:blip r:embed="rId11"/>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12"/>
              <a:stretch>
                <a:fillRect/>
              </a:stretch>
            </p:blipFill>
            <p:spPr>
              <a:xfrm>
                <a:off x="0" y="9486"/>
                <a:ext cx="19200" cy="1948"/>
              </a:xfrm>
              <a:prstGeom prst="rect">
                <a:avLst/>
              </a:prstGeom>
            </p:spPr>
          </p:pic>
        </p:grpSp>
        <p:pic>
          <p:nvPicPr>
            <p:cNvPr id="18" name="图片 17"/>
            <p:cNvPicPr>
              <a:picLocks noChangeAspect="1"/>
            </p:cNvPicPr>
            <p:nvPr/>
          </p:nvPicPr>
          <p:blipFill rotWithShape="1">
            <a:blip r:embed="rId13"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19" name="图片 18"/>
            <p:cNvPicPr>
              <a:picLocks noChangeAspect="1"/>
            </p:cNvPicPr>
            <p:nvPr/>
          </p:nvPicPr>
          <p:blipFill rotWithShape="1">
            <a:blip r:embed="rId14">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spTree>
  </p:cSld>
  <p:clrMapOvr>
    <a:masterClrMapping/>
  </p:clrMapOvr>
  <mc:AlternateContent xmlns:mc="http://schemas.openxmlformats.org/markup-compatibility/2006" xmlns:p15="http://schemas.microsoft.com/office/powerpoint/2012/main">
    <mc:Choice Requires="p15">
      <p:transition advClick="0" advTm="0">
        <p15:prstTrans prst="drape"/>
      </p:transition>
    </mc:Choice>
    <mc:Fallback xmlns="">
      <p:transition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30374"/>
          </a:xfrm>
          <a:prstGeom prst="rect">
            <a:avLst/>
          </a:prstGeom>
          <a:noFill/>
        </p:spPr>
        <p:txBody>
          <a:bodyPr wrap="square" rtlCol="0" anchor="t">
            <a:spAutoFit/>
          </a:bodyPr>
          <a:lstStyle/>
          <a:p>
            <a:pPr algn="l">
              <a:lnSpc>
                <a:spcPct val="120000"/>
              </a:lnSpc>
            </a:pPr>
            <a:r>
              <a:rPr lang="zh-CN" altLang="en-US" sz="2000" dirty="0">
                <a:solidFill>
                  <a:srgbClr val="C00000"/>
                </a:solidFill>
                <a:latin typeface="+mj-ea"/>
                <a:ea typeface="+mj-ea"/>
                <a:cs typeface="思源宋体 CN Heavy" panose="02020900000000000000" pitchFamily="18" charset="-122"/>
                <a:sym typeface="Arial" panose="020B0604020202020204" pitchFamily="34" charset="0"/>
              </a:rPr>
              <a:t>突出问题导向，坚决纠治形式主义、官僚主义等重点、难点问题</a:t>
            </a:r>
          </a:p>
        </p:txBody>
      </p:sp>
      <p:sp>
        <p:nvSpPr>
          <p:cNvPr id="7" name="TextBox 14"/>
          <p:cNvSpPr txBox="1"/>
          <p:nvPr/>
        </p:nvSpPr>
        <p:spPr>
          <a:xfrm>
            <a:off x="1816965" y="1536700"/>
            <a:ext cx="9740035" cy="4109720"/>
          </a:xfrm>
          <a:prstGeom prst="rect">
            <a:avLst/>
          </a:prstGeom>
          <a:noFill/>
        </p:spPr>
        <p:txBody>
          <a:bodyPr wrap="square" lIns="96000" tIns="0" rIns="96000" bIns="240000" rtlCol="0">
            <a:noAutofit/>
          </a:bodyPr>
          <a:lstStyle/>
          <a:p>
            <a:pPr algn="l">
              <a:lnSpc>
                <a:spcPct val="205000"/>
              </a:lnSpc>
            </a:pPr>
            <a:r>
              <a:rPr lang="en-US" altLang="zh-CN" sz="2000" dirty="0">
                <a:solidFill>
                  <a:schemeClr val="tx1">
                    <a:lumMod val="85000"/>
                    <a:lumOff val="15000"/>
                  </a:schemeClr>
                </a:solidFill>
                <a:latin typeface="+mj-ea"/>
                <a:ea typeface="+mj-ea"/>
                <a:cs typeface="思源黑体 CN Medium" panose="020B0600000000000000" charset="-122"/>
                <a:sym typeface="Arial" panose="020B0604020202020204" pitchFamily="34" charset="0"/>
              </a:rPr>
              <a:t>        </a:t>
            </a:r>
            <a:r>
              <a:rPr lang="zh-CN" altLang="en-US" sz="2000" dirty="0">
                <a:solidFill>
                  <a:schemeClr val="tx1">
                    <a:lumMod val="85000"/>
                    <a:lumOff val="15000"/>
                  </a:schemeClr>
                </a:solidFill>
                <a:latin typeface="+mj-ea"/>
                <a:ea typeface="+mj-ea"/>
                <a:cs typeface="思源黑体 CN Medium" panose="020B0600000000000000" charset="-122"/>
                <a:sym typeface="Arial" panose="020B0604020202020204" pitchFamily="34" charset="0"/>
              </a:rPr>
              <a:t>形式主义、官僚主义是实现新时代新征程党的使命任务的大敌。经过党的十八大以来的严厉整治，形式主义、官僚主义得到一定程度的遏制和治理，但禁而未绝、改头换面等现象仍时有发生。</a:t>
            </a:r>
          </a:p>
          <a:p>
            <a:pPr>
              <a:lnSpc>
                <a:spcPct val="205000"/>
              </a:lnSpc>
            </a:pPr>
            <a:r>
              <a:rPr lang="zh-CN" altLang="en-US" sz="2000" dirty="0">
                <a:solidFill>
                  <a:schemeClr val="tx1">
                    <a:lumMod val="85000"/>
                    <a:lumOff val="15000"/>
                  </a:schemeClr>
                </a:solidFill>
                <a:latin typeface="+mj-ea"/>
                <a:ea typeface="+mj-ea"/>
                <a:cs typeface="思源黑体 CN Medium" panose="020B0600000000000000" charset="-122"/>
                <a:sym typeface="Arial" panose="020B0604020202020204" pitchFamily="34" charset="0"/>
              </a:rPr>
              <a:t>  </a:t>
            </a:r>
            <a:r>
              <a:rPr lang="en-US" altLang="zh-CN" sz="2000" dirty="0">
                <a:solidFill>
                  <a:schemeClr val="tx1">
                    <a:lumMod val="85000"/>
                    <a:lumOff val="15000"/>
                  </a:schemeClr>
                </a:solidFill>
                <a:latin typeface="+mj-ea"/>
                <a:ea typeface="+mj-ea"/>
                <a:cs typeface="思源黑体 CN Medium" panose="020B0600000000000000" charset="-122"/>
                <a:sym typeface="Arial" panose="020B0604020202020204" pitchFamily="34" charset="0"/>
              </a:rPr>
              <a:t>《</a:t>
            </a:r>
            <a:r>
              <a:rPr lang="zh-CN" altLang="en-US" sz="2000" dirty="0">
                <a:latin typeface="+mj-ea"/>
                <a:ea typeface="+mj-ea"/>
              </a:rPr>
              <a:t>条例</a:t>
            </a:r>
            <a:r>
              <a:rPr lang="en-US" altLang="zh-CN" sz="2000" dirty="0">
                <a:latin typeface="+mj-ea"/>
                <a:ea typeface="+mj-ea"/>
              </a:rPr>
              <a:t>》</a:t>
            </a:r>
            <a:r>
              <a:rPr lang="zh-CN" altLang="en-US" sz="2000" dirty="0">
                <a:latin typeface="+mj-ea"/>
                <a:ea typeface="+mj-ea"/>
              </a:rPr>
              <a:t>对</a:t>
            </a:r>
            <a:r>
              <a:rPr lang="zh-CN" altLang="en-US" sz="2000" b="1" dirty="0">
                <a:latin typeface="+mj-ea"/>
                <a:ea typeface="+mj-ea"/>
              </a:rPr>
              <a:t>干扰巡视巡察工作，党员信仰宗教，借用管理和服务对象钱款、住房、车辆等，民间借贷获取大额回报，利用宗族、黑恶势力欺压群众，形式主义、官僚主义突出表现</a:t>
            </a:r>
            <a:r>
              <a:rPr lang="zh-CN" altLang="en-US" sz="2000" dirty="0">
                <a:latin typeface="+mj-ea"/>
                <a:ea typeface="+mj-ea"/>
              </a:rPr>
              <a:t>等新型违纪行为作出处分规定。</a:t>
            </a:r>
            <a:endParaRPr lang="zh-CN" altLang="en-US" sz="2000" dirty="0">
              <a:solidFill>
                <a:schemeClr val="tx1">
                  <a:lumMod val="85000"/>
                  <a:lumOff val="15000"/>
                </a:schemeClr>
              </a:solidFill>
              <a:latin typeface="+mj-ea"/>
              <a:ea typeface="+mj-ea"/>
              <a:cs typeface="思源黑体 CN Medium" panose="020B0600000000000000" charset="-122"/>
              <a:sym typeface="Arial" panose="020B0604020202020204" pitchFamily="34" charset="0"/>
            </a:endParaRPr>
          </a:p>
        </p:txBody>
      </p:sp>
      <p:sp>
        <p:nvSpPr>
          <p:cNvPr id="21" name="矩形 20"/>
          <p:cNvSpPr/>
          <p:nvPr>
            <p:custDataLst>
              <p:tags r:id="rId1"/>
            </p:custDataLst>
          </p:nvPr>
        </p:nvSpPr>
        <p:spPr>
          <a:xfrm>
            <a:off x="635000" y="1471295"/>
            <a:ext cx="11112500" cy="424053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pic>
        <p:nvPicPr>
          <p:cNvPr id="23" name="图片 22"/>
          <p:cNvPicPr>
            <a:picLocks noChangeAspect="1"/>
          </p:cNvPicPr>
          <p:nvPr>
            <p:custDataLst>
              <p:tags r:id="rId2"/>
            </p:custDataLst>
          </p:nvPr>
        </p:nvPicPr>
        <p:blipFill>
          <a:blip r:embed="rId4" cstate="screen"/>
          <a:stretch>
            <a:fillRect/>
          </a:stretch>
        </p:blipFill>
        <p:spPr>
          <a:xfrm>
            <a:off x="-634334" y="4454442"/>
            <a:ext cx="2832266" cy="2832266"/>
          </a:xfrm>
          <a:prstGeom prst="rect">
            <a:avLst/>
          </a:prstGeom>
        </p:spPr>
      </p:pic>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30374"/>
          </a:xfrm>
          <a:prstGeom prst="rect">
            <a:avLst/>
          </a:prstGeom>
          <a:noFill/>
        </p:spPr>
        <p:txBody>
          <a:bodyPr wrap="square" rtlCol="0" anchor="t">
            <a:spAutoFit/>
          </a:bodyPr>
          <a:lstStyle/>
          <a:p>
            <a:pPr algn="l">
              <a:lnSpc>
                <a:spcPct val="120000"/>
              </a:lnSpc>
            </a:pPr>
            <a:r>
              <a:rPr lang="zh-CN" altLang="en-US" sz="2000" dirty="0">
                <a:solidFill>
                  <a:srgbClr val="C00000"/>
                </a:solidFill>
                <a:latin typeface="+mj-ea"/>
                <a:ea typeface="+mj-ea"/>
                <a:cs typeface="思源宋体 CN Heavy" panose="02020900000000000000" pitchFamily="18" charset="-122"/>
                <a:sym typeface="Arial" panose="020B0604020202020204" pitchFamily="34" charset="0"/>
              </a:rPr>
              <a:t>突出问题导向，坚决纠治形式主义、官僚主义等重点、难点问题</a:t>
            </a:r>
          </a:p>
        </p:txBody>
      </p:sp>
      <p:sp>
        <p:nvSpPr>
          <p:cNvPr id="19" name="文本框 18"/>
          <p:cNvSpPr txBox="1"/>
          <p:nvPr>
            <p:custDataLst>
              <p:tags r:id="rId1"/>
            </p:custDataLst>
          </p:nvPr>
        </p:nvSpPr>
        <p:spPr>
          <a:xfrm>
            <a:off x="610527" y="1523638"/>
            <a:ext cx="1097094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spc="120" dirty="0">
                <a:solidFill>
                  <a:srgbClr val="C00000"/>
                </a:solidFill>
                <a:latin typeface="+mj-ea"/>
                <a:ea typeface="+mj-ea"/>
              </a:rPr>
              <a:t>一、增加对在重大原则问题上不同党中央保持一致行为的处分规定</a:t>
            </a:r>
          </a:p>
        </p:txBody>
      </p:sp>
      <p:sp>
        <p:nvSpPr>
          <p:cNvPr id="20" name="矩形: 圆角 19"/>
          <p:cNvSpPr/>
          <p:nvPr>
            <p:custDataLst>
              <p:tags r:id="rId2"/>
            </p:custDataLst>
          </p:nvPr>
        </p:nvSpPr>
        <p:spPr>
          <a:xfrm>
            <a:off x="695325" y="2330663"/>
            <a:ext cx="10801350" cy="1817890"/>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j-ea"/>
              <a:ea typeface="+mj-ea"/>
              <a:sym typeface="思源宋体 CN Light" panose="02020300000000000000" pitchFamily="18" charset="-122"/>
            </a:endParaRPr>
          </a:p>
        </p:txBody>
      </p:sp>
      <p:sp>
        <p:nvSpPr>
          <p:cNvPr id="3" name="矩形: 圆角 20"/>
          <p:cNvSpPr/>
          <p:nvPr>
            <p:custDataLst>
              <p:tags r:id="rId3"/>
            </p:custDataLst>
          </p:nvPr>
        </p:nvSpPr>
        <p:spPr>
          <a:xfrm>
            <a:off x="849630" y="2460573"/>
            <a:ext cx="10492740" cy="1583653"/>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mj-ea"/>
              <a:ea typeface="+mj-ea"/>
              <a:sym typeface="思源宋体 CN Light" panose="02020300000000000000" pitchFamily="18" charset="-122"/>
            </a:endParaRPr>
          </a:p>
        </p:txBody>
      </p:sp>
      <p:sp>
        <p:nvSpPr>
          <p:cNvPr id="4" name="文本框 3"/>
          <p:cNvSpPr txBox="1"/>
          <p:nvPr>
            <p:custDataLst>
              <p:tags r:id="rId4"/>
            </p:custDataLst>
          </p:nvPr>
        </p:nvSpPr>
        <p:spPr>
          <a:xfrm>
            <a:off x="1196106" y="2583426"/>
            <a:ext cx="9622790" cy="1337945"/>
          </a:xfrm>
          <a:prstGeom prst="rect">
            <a:avLst/>
          </a:prstGeom>
          <a:noFill/>
        </p:spPr>
        <p:txBody>
          <a:bodyPr wrap="square">
            <a:spAutoFit/>
          </a:bodyPr>
          <a:lstStyle/>
          <a:p>
            <a:pPr>
              <a:lnSpc>
                <a:spcPct val="150000"/>
              </a:lnSpc>
            </a:pPr>
            <a:r>
              <a:rPr lang="en-US" altLang="zh-CN" b="0" i="0" spc="120" dirty="0">
                <a:solidFill>
                  <a:srgbClr val="222222"/>
                </a:solidFill>
                <a:effectLst/>
                <a:latin typeface="+mj-ea"/>
                <a:ea typeface="+mj-ea"/>
                <a:cs typeface="思源黑体 CN Medium" panose="020B0600000000000000" charset="-122"/>
              </a:rPr>
              <a:t>《</a:t>
            </a:r>
            <a:r>
              <a:rPr lang="zh-CN" altLang="en-US" b="0" i="0" spc="120" dirty="0">
                <a:solidFill>
                  <a:srgbClr val="222222"/>
                </a:solidFill>
                <a:effectLst/>
                <a:latin typeface="+mj-ea"/>
                <a:ea typeface="+mj-ea"/>
                <a:cs typeface="思源黑体 CN Medium" panose="020B0600000000000000" charset="-122"/>
              </a:rPr>
              <a:t>条例</a:t>
            </a:r>
            <a:r>
              <a:rPr lang="en-US" altLang="zh-CN" b="0" i="0" spc="120" dirty="0">
                <a:solidFill>
                  <a:srgbClr val="222222"/>
                </a:solidFill>
                <a:effectLst/>
                <a:latin typeface="+mj-ea"/>
                <a:ea typeface="+mj-ea"/>
                <a:cs typeface="思源黑体 CN Medium" panose="020B0600000000000000" charset="-122"/>
              </a:rPr>
              <a:t>》</a:t>
            </a:r>
            <a:r>
              <a:rPr lang="zh-CN" altLang="en-US" b="0" i="0" spc="120" dirty="0">
                <a:solidFill>
                  <a:srgbClr val="222222"/>
                </a:solidFill>
                <a:effectLst/>
                <a:latin typeface="+mj-ea"/>
                <a:ea typeface="+mj-ea"/>
                <a:cs typeface="思源黑体 CN Medium" panose="020B0600000000000000" charset="-122"/>
              </a:rPr>
              <a:t>第四十四条：在重大原则问题上不同党中央保持一致且有实际言论、行为或者造成不良后果的，给予警告或者严重警告处分；情节较重的，给予撤销党内职务或者留党察看处分；情节严重的，给予开除党籍处分。</a:t>
            </a:r>
          </a:p>
        </p:txBody>
      </p:sp>
      <p:sp>
        <p:nvSpPr>
          <p:cNvPr id="5" name="文本框 4">
            <a:extLst>
              <a:ext uri="{FF2B5EF4-FFF2-40B4-BE49-F238E27FC236}">
                <a16:creationId xmlns:a16="http://schemas.microsoft.com/office/drawing/2014/main" id="{76EAB152-B803-630A-F512-000C4C58FB70}"/>
              </a:ext>
            </a:extLst>
          </p:cNvPr>
          <p:cNvSpPr txBox="1"/>
          <p:nvPr>
            <p:custDataLst>
              <p:tags r:id="rId5"/>
            </p:custDataLst>
          </p:nvPr>
        </p:nvSpPr>
        <p:spPr>
          <a:xfrm>
            <a:off x="745490" y="4201936"/>
            <a:ext cx="10701020" cy="2264851"/>
          </a:xfrm>
          <a:prstGeom prst="rect">
            <a:avLst/>
          </a:prstGeom>
          <a:noFill/>
        </p:spPr>
        <p:txBody>
          <a:bodyPr wrap="square">
            <a:spAutoFit/>
          </a:bodyPr>
          <a:lstStyle/>
          <a:p>
            <a:pPr>
              <a:lnSpc>
                <a:spcPct val="150000"/>
              </a:lnSpc>
            </a:pPr>
            <a:r>
              <a:rPr lang="zh-CN" altLang="en-US" sz="1600" b="0" i="0" spc="120" dirty="0">
                <a:solidFill>
                  <a:srgbClr val="C00000"/>
                </a:solidFill>
                <a:effectLst/>
                <a:latin typeface="+mj-ea"/>
                <a:ea typeface="+mj-ea"/>
                <a:cs typeface="思源宋体 CN Heavy" panose="02020900000000000000" pitchFamily="18" charset="-122"/>
              </a:rPr>
              <a:t>典型案例：内蒙古呼伦贝尔市原市委书记李世镕</a:t>
            </a:r>
            <a:r>
              <a:rPr lang="zh-CN" altLang="en-US" sz="1600" b="1" i="0" spc="120" dirty="0">
                <a:solidFill>
                  <a:srgbClr val="C00000"/>
                </a:solidFill>
                <a:effectLst/>
                <a:latin typeface="+mj-ea"/>
                <a:ea typeface="+mj-ea"/>
                <a:cs typeface="思源宋体 CN Heavy" panose="02020900000000000000" pitchFamily="18" charset="-122"/>
              </a:rPr>
              <a:t>违反党和国家的方针政策和民主集中制原则</a:t>
            </a:r>
            <a:r>
              <a:rPr lang="zh-CN" altLang="en-US" sz="1600" b="0" i="0" spc="120" dirty="0">
                <a:solidFill>
                  <a:srgbClr val="C00000"/>
                </a:solidFill>
                <a:effectLst/>
                <a:latin typeface="+mj-ea"/>
                <a:ea typeface="+mj-ea"/>
                <a:cs typeface="思源宋体 CN Heavy" panose="02020900000000000000" pitchFamily="18" charset="-122"/>
              </a:rPr>
              <a:t>，把本应由市委常委会议决定的“三重一大”事项以党政联席会议代替，违规决策，通过产能置换的方式，不顾草原生态脆弱的客观实际，全然不顾习近平总书记“绿水青山就是金山银山”的重要讲话精神，在草原腹地投资建设高精铝及铝合金板带箔加工违规项目。</a:t>
            </a:r>
            <a:endParaRPr lang="en-US" altLang="zh-CN" sz="1600" b="0" i="0" spc="120" dirty="0">
              <a:solidFill>
                <a:srgbClr val="C00000"/>
              </a:solidFill>
              <a:effectLst/>
              <a:latin typeface="+mj-ea"/>
              <a:ea typeface="+mj-ea"/>
              <a:cs typeface="思源宋体 CN Heavy" panose="02020900000000000000" pitchFamily="18" charset="-122"/>
            </a:endParaRPr>
          </a:p>
          <a:p>
            <a:pPr>
              <a:lnSpc>
                <a:spcPct val="150000"/>
              </a:lnSpc>
            </a:pPr>
            <a:r>
              <a:rPr lang="zh-CN" altLang="en-US" sz="1600" b="1" i="0" spc="120" dirty="0">
                <a:solidFill>
                  <a:srgbClr val="C00000"/>
                </a:solidFill>
                <a:effectLst/>
                <a:latin typeface="+mj-ea"/>
                <a:ea typeface="+mj-ea"/>
                <a:cs typeface="思源宋体 CN Heavy" panose="02020900000000000000" pitchFamily="18" charset="-122"/>
              </a:rPr>
              <a:t>严重违反了党的纪律尤其是政治纪律</a:t>
            </a:r>
            <a:r>
              <a:rPr lang="zh-CN" altLang="en-US" sz="1600" b="0" i="0" spc="120" dirty="0">
                <a:solidFill>
                  <a:srgbClr val="C00000"/>
                </a:solidFill>
                <a:effectLst/>
                <a:latin typeface="+mj-ea"/>
                <a:ea typeface="+mj-ea"/>
                <a:cs typeface="思源宋体 CN Heavy" panose="02020900000000000000" pitchFamily="18" charset="-122"/>
              </a:rPr>
              <a:t>，</a:t>
            </a:r>
            <a:r>
              <a:rPr lang="en-US" altLang="zh-CN" sz="1600" b="0" i="0" spc="120" dirty="0">
                <a:solidFill>
                  <a:srgbClr val="C00000"/>
                </a:solidFill>
                <a:effectLst/>
                <a:latin typeface="+mj-ea"/>
                <a:ea typeface="+mj-ea"/>
                <a:cs typeface="思源宋体 CN Heavy" panose="02020900000000000000" pitchFamily="18" charset="-122"/>
              </a:rPr>
              <a:t>2017</a:t>
            </a:r>
            <a:r>
              <a:rPr lang="zh-CN" altLang="en-US" sz="1600" b="0" i="0" spc="120" dirty="0">
                <a:solidFill>
                  <a:srgbClr val="C00000"/>
                </a:solidFill>
                <a:effectLst/>
                <a:latin typeface="+mj-ea"/>
                <a:ea typeface="+mj-ea"/>
                <a:cs typeface="思源宋体 CN Heavy" panose="02020900000000000000" pitchFamily="18" charset="-122"/>
              </a:rPr>
              <a:t>年</a:t>
            </a:r>
            <a:r>
              <a:rPr lang="en-US" altLang="zh-CN" sz="1600" b="0" i="0" spc="120" dirty="0">
                <a:solidFill>
                  <a:srgbClr val="C00000"/>
                </a:solidFill>
                <a:effectLst/>
                <a:latin typeface="+mj-ea"/>
                <a:ea typeface="+mj-ea"/>
                <a:cs typeface="思源宋体 CN Heavy" panose="02020900000000000000" pitchFamily="18" charset="-122"/>
              </a:rPr>
              <a:t>10</a:t>
            </a:r>
            <a:r>
              <a:rPr lang="zh-CN" altLang="en-US" sz="1600" b="0" i="0" spc="120" dirty="0">
                <a:solidFill>
                  <a:srgbClr val="C00000"/>
                </a:solidFill>
                <a:effectLst/>
                <a:latin typeface="+mj-ea"/>
                <a:ea typeface="+mj-ea"/>
                <a:cs typeface="思源宋体 CN Heavy" panose="02020900000000000000" pitchFamily="18" charset="-122"/>
              </a:rPr>
              <a:t>月，</a:t>
            </a:r>
            <a:r>
              <a:rPr lang="zh-CN" altLang="en-US" sz="1600" b="1" i="0" spc="120" dirty="0">
                <a:solidFill>
                  <a:srgbClr val="C00000"/>
                </a:solidFill>
                <a:effectLst/>
                <a:latin typeface="+mj-ea"/>
                <a:ea typeface="+mj-ea"/>
                <a:cs typeface="思源宋体 CN Heavy" panose="02020900000000000000" pitchFamily="18" charset="-122"/>
              </a:rPr>
              <a:t>被开除党籍和公职</a:t>
            </a:r>
            <a:r>
              <a:rPr lang="zh-CN" altLang="en-US" sz="1600" b="0" i="0" spc="120" dirty="0">
                <a:solidFill>
                  <a:srgbClr val="C00000"/>
                </a:solidFill>
                <a:effectLst/>
                <a:latin typeface="+mj-ea"/>
                <a:ea typeface="+mj-ea"/>
                <a:cs typeface="思源宋体 CN Heavy" panose="02020900000000000000" pitchFamily="18" charset="-122"/>
              </a:rPr>
              <a:t>。</a:t>
            </a:r>
            <a:r>
              <a:rPr lang="en-US" altLang="zh-CN" sz="1600" b="0" i="0" spc="120" dirty="0">
                <a:solidFill>
                  <a:srgbClr val="C00000"/>
                </a:solidFill>
                <a:effectLst/>
                <a:latin typeface="+mj-ea"/>
                <a:ea typeface="+mj-ea"/>
                <a:cs typeface="思源宋体 CN Heavy" panose="02020900000000000000" pitchFamily="18" charset="-122"/>
              </a:rPr>
              <a:t>2018</a:t>
            </a:r>
            <a:r>
              <a:rPr lang="zh-CN" altLang="en-US" sz="1600" b="0" i="0" spc="120" dirty="0">
                <a:solidFill>
                  <a:srgbClr val="C00000"/>
                </a:solidFill>
                <a:effectLst/>
                <a:latin typeface="+mj-ea"/>
                <a:ea typeface="+mj-ea"/>
                <a:cs typeface="思源宋体 CN Heavy" panose="02020900000000000000" pitchFamily="18" charset="-122"/>
              </a:rPr>
              <a:t>年</a:t>
            </a:r>
            <a:r>
              <a:rPr lang="en-US" altLang="zh-CN" sz="1600" b="0" i="0" spc="120" dirty="0">
                <a:solidFill>
                  <a:srgbClr val="C00000"/>
                </a:solidFill>
                <a:effectLst/>
                <a:latin typeface="+mj-ea"/>
                <a:ea typeface="+mj-ea"/>
                <a:cs typeface="思源宋体 CN Heavy" panose="02020900000000000000" pitchFamily="18" charset="-122"/>
              </a:rPr>
              <a:t>3</a:t>
            </a:r>
            <a:r>
              <a:rPr lang="zh-CN" altLang="en-US" sz="1600" b="0" i="0" spc="120" dirty="0">
                <a:solidFill>
                  <a:srgbClr val="C00000"/>
                </a:solidFill>
                <a:effectLst/>
                <a:latin typeface="+mj-ea"/>
                <a:ea typeface="+mj-ea"/>
                <a:cs typeface="思源宋体 CN Heavy" panose="02020900000000000000" pitchFamily="18" charset="-122"/>
              </a:rPr>
              <a:t>月</a:t>
            </a:r>
            <a:r>
              <a:rPr lang="en-US" altLang="zh-CN" sz="1600" b="0" i="0" spc="120" dirty="0">
                <a:solidFill>
                  <a:srgbClr val="C00000"/>
                </a:solidFill>
                <a:effectLst/>
                <a:latin typeface="+mj-ea"/>
                <a:ea typeface="+mj-ea"/>
                <a:cs typeface="思源宋体 CN Heavy" panose="02020900000000000000" pitchFamily="18" charset="-122"/>
              </a:rPr>
              <a:t>26</a:t>
            </a:r>
            <a:r>
              <a:rPr lang="zh-CN" altLang="en-US" sz="1600" b="0" i="0" spc="120" dirty="0">
                <a:solidFill>
                  <a:srgbClr val="C00000"/>
                </a:solidFill>
                <a:effectLst/>
                <a:latin typeface="+mj-ea"/>
                <a:ea typeface="+mj-ea"/>
                <a:cs typeface="思源宋体 CN Heavy" panose="02020900000000000000" pitchFamily="18" charset="-122"/>
              </a:rPr>
              <a:t>日，呼和浩特市人民检察院向呼和浩特市中级人民法院提起公诉。</a:t>
            </a:r>
          </a:p>
        </p:txBody>
      </p:sp>
    </p:spTree>
    <p:extLst>
      <p:ext uri="{BB962C8B-B14F-4D97-AF65-F5344CB8AC3E}">
        <p14:creationId xmlns:p14="http://schemas.microsoft.com/office/powerpoint/2010/main" val="1091586587"/>
      </p:ext>
    </p:extLst>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30374"/>
          </a:xfrm>
          <a:prstGeom prst="rect">
            <a:avLst/>
          </a:prstGeom>
          <a:noFill/>
        </p:spPr>
        <p:txBody>
          <a:bodyPr wrap="square" rtlCol="0" anchor="t">
            <a:spAutoFit/>
          </a:bodyPr>
          <a:lstStyle/>
          <a:p>
            <a:pPr algn="l">
              <a:lnSpc>
                <a:spcPct val="120000"/>
              </a:lnSpc>
            </a:pPr>
            <a:r>
              <a:rPr lang="zh-CN" altLang="en-US" sz="2000" dirty="0">
                <a:solidFill>
                  <a:srgbClr val="C00000"/>
                </a:solidFill>
                <a:latin typeface="+mj-ea"/>
                <a:ea typeface="+mj-ea"/>
                <a:cs typeface="思源宋体 CN Heavy" panose="02020900000000000000" pitchFamily="18" charset="-122"/>
                <a:sym typeface="Arial" panose="020B0604020202020204" pitchFamily="34" charset="0"/>
              </a:rPr>
              <a:t>突出问题导向，坚决纠治形式主义、官僚主义等重点、难点问题</a:t>
            </a:r>
          </a:p>
        </p:txBody>
      </p:sp>
      <p:sp>
        <p:nvSpPr>
          <p:cNvPr id="19" name="文本框 18"/>
          <p:cNvSpPr txBox="1"/>
          <p:nvPr>
            <p:custDataLst>
              <p:tags r:id="rId1"/>
            </p:custDataLst>
          </p:nvPr>
        </p:nvSpPr>
        <p:spPr>
          <a:xfrm>
            <a:off x="1057015" y="1272229"/>
            <a:ext cx="9900971"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spc="120" dirty="0">
                <a:solidFill>
                  <a:srgbClr val="C00000"/>
                </a:solidFill>
                <a:latin typeface="+mj-ea"/>
                <a:ea typeface="+mj-ea"/>
              </a:rPr>
              <a:t>二、增加对搞山头主义、制造散布传播政治谣言等破坏党的团结统一行为的处分规定</a:t>
            </a:r>
          </a:p>
        </p:txBody>
      </p:sp>
      <p:sp>
        <p:nvSpPr>
          <p:cNvPr id="20" name="矩形: 圆角 19"/>
          <p:cNvSpPr/>
          <p:nvPr>
            <p:custDataLst>
              <p:tags r:id="rId2"/>
            </p:custDataLst>
          </p:nvPr>
        </p:nvSpPr>
        <p:spPr>
          <a:xfrm>
            <a:off x="695325" y="2330663"/>
            <a:ext cx="10801350" cy="3315298"/>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j-ea"/>
              <a:ea typeface="+mj-ea"/>
              <a:sym typeface="思源宋体 CN Light" panose="02020300000000000000" pitchFamily="18" charset="-122"/>
            </a:endParaRPr>
          </a:p>
        </p:txBody>
      </p:sp>
      <p:sp>
        <p:nvSpPr>
          <p:cNvPr id="3" name="矩形: 圆角 20"/>
          <p:cNvSpPr/>
          <p:nvPr>
            <p:custDataLst>
              <p:tags r:id="rId3"/>
            </p:custDataLst>
          </p:nvPr>
        </p:nvSpPr>
        <p:spPr>
          <a:xfrm>
            <a:off x="849630" y="2460573"/>
            <a:ext cx="10492740" cy="2952184"/>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mj-ea"/>
              <a:ea typeface="+mj-ea"/>
              <a:sym typeface="思源宋体 CN Light" panose="02020300000000000000" pitchFamily="18" charset="-122"/>
            </a:endParaRPr>
          </a:p>
        </p:txBody>
      </p:sp>
      <p:sp>
        <p:nvSpPr>
          <p:cNvPr id="4" name="文本框 3"/>
          <p:cNvSpPr txBox="1"/>
          <p:nvPr>
            <p:custDataLst>
              <p:tags r:id="rId4"/>
            </p:custDataLst>
          </p:nvPr>
        </p:nvSpPr>
        <p:spPr>
          <a:xfrm>
            <a:off x="1196106" y="2583426"/>
            <a:ext cx="9622790" cy="2951898"/>
          </a:xfrm>
          <a:prstGeom prst="rect">
            <a:avLst/>
          </a:prstGeom>
          <a:noFill/>
        </p:spPr>
        <p:txBody>
          <a:bodyPr wrap="square">
            <a:spAutoFit/>
          </a:bodyPr>
          <a:lstStyle/>
          <a:p>
            <a:pPr>
              <a:lnSpc>
                <a:spcPct val="150000"/>
              </a:lnSpc>
            </a:pPr>
            <a:r>
              <a:rPr lang="en-US" altLang="zh-CN" b="0" i="0" spc="120" dirty="0">
                <a:solidFill>
                  <a:srgbClr val="222222"/>
                </a:solidFill>
                <a:effectLst/>
                <a:latin typeface="+mj-ea"/>
                <a:ea typeface="+mj-ea"/>
                <a:cs typeface="思源黑体 CN Medium" panose="020B0600000000000000" charset="-122"/>
              </a:rPr>
              <a:t>《</a:t>
            </a:r>
            <a:r>
              <a:rPr lang="zh-CN" altLang="en-US" b="0" i="0" spc="120" dirty="0">
                <a:solidFill>
                  <a:srgbClr val="222222"/>
                </a:solidFill>
                <a:effectLst/>
                <a:latin typeface="+mj-ea"/>
                <a:ea typeface="+mj-ea"/>
                <a:cs typeface="思源黑体 CN Medium" panose="020B0600000000000000" charset="-122"/>
              </a:rPr>
              <a:t>条例</a:t>
            </a:r>
            <a:r>
              <a:rPr lang="en-US" altLang="zh-CN" b="0" i="0" spc="120" dirty="0">
                <a:solidFill>
                  <a:srgbClr val="222222"/>
                </a:solidFill>
                <a:effectLst/>
                <a:latin typeface="+mj-ea"/>
                <a:ea typeface="+mj-ea"/>
                <a:cs typeface="思源黑体 CN Medium" panose="020B0600000000000000" charset="-122"/>
              </a:rPr>
              <a:t>》</a:t>
            </a:r>
            <a:r>
              <a:rPr lang="zh-CN" altLang="en-US" b="0" i="0" spc="120" dirty="0">
                <a:solidFill>
                  <a:srgbClr val="222222"/>
                </a:solidFill>
                <a:effectLst/>
                <a:latin typeface="+mj-ea"/>
                <a:ea typeface="+mj-ea"/>
                <a:cs typeface="思源黑体 CN Medium" panose="020B0600000000000000" charset="-122"/>
              </a:rPr>
              <a:t>第五十条：党员领导干部在本人主政的地方或者分管的部门自行其是，搞山头主义，拒不执行党中央确定的大政方针，甚至背着党中央另搞一套的，给予撤销党内职务、留党察看或者开除党籍处分。</a:t>
            </a:r>
          </a:p>
          <a:p>
            <a:pPr>
              <a:lnSpc>
                <a:spcPct val="150000"/>
              </a:lnSpc>
            </a:pPr>
            <a:r>
              <a:rPr lang="zh-CN" altLang="en-US" b="0" i="0" spc="120" dirty="0">
                <a:solidFill>
                  <a:srgbClr val="222222"/>
                </a:solidFill>
                <a:effectLst/>
                <a:latin typeface="+mj-ea"/>
                <a:ea typeface="+mj-ea"/>
                <a:cs typeface="思源黑体 CN Medium" panose="020B0600000000000000" charset="-122"/>
              </a:rPr>
              <a:t>落实党中央决策部署不坚决，打折扣、搞变通，在政治上造成不良影响或者严重后果的，给予警告或者严重警告处分；情节严重的，给予撤销党内职务、留党察看或者开除党籍处分。</a:t>
            </a:r>
            <a:endParaRPr lang="en-US" altLang="zh-CN" b="0" i="0" spc="120" dirty="0">
              <a:solidFill>
                <a:srgbClr val="222222"/>
              </a:solidFill>
              <a:effectLst/>
              <a:latin typeface="+mj-ea"/>
              <a:ea typeface="+mj-ea"/>
              <a:cs typeface="思源黑体 CN Medium" panose="020B0600000000000000" charset="-122"/>
            </a:endParaRPr>
          </a:p>
          <a:p>
            <a:pPr>
              <a:lnSpc>
                <a:spcPct val="150000"/>
              </a:lnSpc>
            </a:pPr>
            <a:endParaRPr lang="zh-CN" altLang="en-US" b="0" i="0" spc="120" dirty="0">
              <a:solidFill>
                <a:srgbClr val="222222"/>
              </a:solidFill>
              <a:effectLst/>
              <a:latin typeface="+mj-ea"/>
              <a:ea typeface="+mj-ea"/>
              <a:cs typeface="思源黑体 CN Medium" panose="020B0600000000000000" charset="-122"/>
            </a:endParaRPr>
          </a:p>
        </p:txBody>
      </p:sp>
    </p:spTree>
    <p:extLst>
      <p:ext uri="{BB962C8B-B14F-4D97-AF65-F5344CB8AC3E}">
        <p14:creationId xmlns:p14="http://schemas.microsoft.com/office/powerpoint/2010/main" val="4128929673"/>
      </p:ext>
    </p:extLst>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60375"/>
          </a:xfrm>
          <a:prstGeom prst="rect">
            <a:avLst/>
          </a:prstGeom>
          <a:noFill/>
        </p:spPr>
        <p:txBody>
          <a:bodyPr wrap="square" rtlCol="0" anchor="t">
            <a:spAutoFit/>
          </a:bodyPr>
          <a:lstStyle/>
          <a:p>
            <a:pPr algn="l">
              <a:lnSpc>
                <a:spcPct val="120000"/>
              </a:lnSpc>
            </a:pPr>
            <a:r>
              <a:rPr lang="zh-CN" altLang="en-US" sz="20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突出问题导向，坚决纠治形式主义、官僚主义等重点、难点问题</a:t>
            </a:r>
          </a:p>
        </p:txBody>
      </p:sp>
      <p:sp>
        <p:nvSpPr>
          <p:cNvPr id="19" name="文本框 18"/>
          <p:cNvSpPr txBox="1"/>
          <p:nvPr>
            <p:custDataLst>
              <p:tags r:id="rId1"/>
            </p:custDataLst>
          </p:nvPr>
        </p:nvSpPr>
        <p:spPr>
          <a:xfrm>
            <a:off x="1057015" y="1088119"/>
            <a:ext cx="9900971"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spc="120" dirty="0">
                <a:solidFill>
                  <a:srgbClr val="C00000"/>
                </a:solidFill>
                <a:latin typeface="思源宋体 CN Heavy" panose="02020900000000000000" pitchFamily="18" charset="-122"/>
                <a:ea typeface="思源宋体 CN Heavy" panose="02020900000000000000" pitchFamily="18" charset="-122"/>
              </a:rPr>
              <a:t>二、增加对搞山头主义、制造散布传播政治谣言等破坏党的团结统一行为的处分规定</a:t>
            </a:r>
          </a:p>
        </p:txBody>
      </p:sp>
      <p:sp>
        <p:nvSpPr>
          <p:cNvPr id="20" name="矩形: 圆角 19"/>
          <p:cNvSpPr/>
          <p:nvPr>
            <p:custDataLst>
              <p:tags r:id="rId2"/>
            </p:custDataLst>
          </p:nvPr>
        </p:nvSpPr>
        <p:spPr>
          <a:xfrm>
            <a:off x="695325" y="2146553"/>
            <a:ext cx="10801350" cy="2055383"/>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3" name="矩形: 圆角 20"/>
          <p:cNvSpPr/>
          <p:nvPr>
            <p:custDataLst>
              <p:tags r:id="rId3"/>
            </p:custDataLst>
          </p:nvPr>
        </p:nvSpPr>
        <p:spPr>
          <a:xfrm>
            <a:off x="849630" y="2276463"/>
            <a:ext cx="10492740" cy="1821146"/>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4" name="文本框 3"/>
          <p:cNvSpPr txBox="1"/>
          <p:nvPr>
            <p:custDataLst>
              <p:tags r:id="rId4"/>
            </p:custDataLst>
          </p:nvPr>
        </p:nvSpPr>
        <p:spPr>
          <a:xfrm>
            <a:off x="896564" y="2311830"/>
            <a:ext cx="10549946" cy="1705403"/>
          </a:xfrm>
          <a:prstGeom prst="rect">
            <a:avLst/>
          </a:prstGeom>
          <a:noFill/>
        </p:spPr>
        <p:txBody>
          <a:bodyPr wrap="square">
            <a:spAutoFit/>
          </a:bodyPr>
          <a:lstStyle/>
          <a:p>
            <a:pPr>
              <a:lnSpc>
                <a:spcPct val="150000"/>
              </a:lnSpc>
            </a:pPr>
            <a:r>
              <a:rPr lang="en-US" altLang="zh-CN"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a:t>
            </a:r>
            <a:r>
              <a:rPr lang="zh-CN" altLang="en-US"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条例</a:t>
            </a:r>
            <a:r>
              <a:rPr lang="en-US" altLang="zh-CN"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a:t>
            </a:r>
            <a:r>
              <a:rPr lang="zh-CN" altLang="en-US"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第五十二条：制造、散布、传播政治谣言，破坏党的团结统一的，给予警告或者严重警告处分；情节较重的，给予撤销党内职务或者留党察看处分；情节严重的，给予开除党籍处分。</a:t>
            </a:r>
          </a:p>
          <a:p>
            <a:pPr>
              <a:lnSpc>
                <a:spcPct val="150000"/>
              </a:lnSpc>
            </a:pPr>
            <a:r>
              <a:rPr lang="zh-CN" altLang="en-US"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政治品行恶劣，匿名诬告，有意陷害或者制造其他谣言，造成损害或者不良影响的，依照前款规定处理。</a:t>
            </a:r>
          </a:p>
        </p:txBody>
      </p:sp>
      <p:sp>
        <p:nvSpPr>
          <p:cNvPr id="5" name="文本框 4">
            <a:extLst>
              <a:ext uri="{FF2B5EF4-FFF2-40B4-BE49-F238E27FC236}">
                <a16:creationId xmlns:a16="http://schemas.microsoft.com/office/drawing/2014/main" id="{1766BCF0-D1A1-18C9-EB72-E69AC3A4822C}"/>
              </a:ext>
            </a:extLst>
          </p:cNvPr>
          <p:cNvSpPr txBox="1"/>
          <p:nvPr>
            <p:custDataLst>
              <p:tags r:id="rId5"/>
            </p:custDataLst>
          </p:nvPr>
        </p:nvSpPr>
        <p:spPr>
          <a:xfrm>
            <a:off x="795655" y="4265719"/>
            <a:ext cx="10701020" cy="2264851"/>
          </a:xfrm>
          <a:prstGeom prst="rect">
            <a:avLst/>
          </a:prstGeom>
          <a:noFill/>
        </p:spPr>
        <p:txBody>
          <a:bodyPr wrap="square">
            <a:spAutoFit/>
          </a:bodyPr>
          <a:lstStyle/>
          <a:p>
            <a:pPr>
              <a:lnSpc>
                <a:spcPct val="150000"/>
              </a:lnSpc>
            </a:pP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典型案例：</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2018</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年</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4</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月</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19</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日</a:t>
            </a:r>
            <a:r>
              <a:rPr lang="en-US" altLang="zh-CN" sz="1600" spc="12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20</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日，</a:t>
            </a:r>
            <a:r>
              <a:rPr lang="zh-CN" altLang="en-US" sz="1600" b="1"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厦门大学环境与生态学院在读研究生田佳良 </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以“</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洁洁良”的网名在新浪微博上</a:t>
            </a:r>
            <a:r>
              <a:rPr lang="zh-CN" altLang="en-US" sz="1600" b="1"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发表错误言论</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，产生了十分恶劣的社会影响。 </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2018</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年</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4</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月</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23</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日</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23</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时，厦门大学环境与生态学院在官网发布</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关于对田佳良同学处理情况的通报</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t>
            </a:r>
            <a:r>
              <a:rPr lang="zh-CN" altLang="en-US" sz="1600" b="1"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给予田佳良留党察看、留校察看的处分</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。在辽宁师范大学认定田佳良本科学习期间发表论文</a:t>
            </a:r>
            <a:r>
              <a:rPr lang="zh-CN" altLang="en-US" sz="1600" b="1"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存在学术不端行为</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后，学校启动进一步的党纪、学籍处理。鉴于田佳良在留党察看期间又被发现有学术不端行为， </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2018</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年</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9</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月</a:t>
            </a:r>
            <a:r>
              <a:rPr lang="en-US" altLang="zh-CN"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1</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日，厦门大学通报近期“洁洁良”网络事件处理情况，</a:t>
            </a:r>
            <a:r>
              <a:rPr lang="zh-CN" altLang="en-US" sz="1600" b="1"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当事人田佳良被开除党籍、退学</a:t>
            </a:r>
            <a:r>
              <a:rPr lang="zh-CN" altLang="en-US" sz="1600" b="0" i="0" spc="120" dirty="0">
                <a:solidFill>
                  <a:srgbClr val="C00000"/>
                </a:soli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a:t>
            </a:r>
          </a:p>
        </p:txBody>
      </p:sp>
    </p:spTree>
    <p:extLst>
      <p:ext uri="{BB962C8B-B14F-4D97-AF65-F5344CB8AC3E}">
        <p14:creationId xmlns:p14="http://schemas.microsoft.com/office/powerpoint/2010/main" val="2591105720"/>
      </p:ext>
    </p:extLst>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30374"/>
          </a:xfrm>
          <a:prstGeom prst="rect">
            <a:avLst/>
          </a:prstGeom>
          <a:noFill/>
        </p:spPr>
        <p:txBody>
          <a:bodyPr wrap="square" rtlCol="0" anchor="t">
            <a:spAutoFit/>
          </a:bodyPr>
          <a:lstStyle/>
          <a:p>
            <a:pPr algn="l">
              <a:lnSpc>
                <a:spcPct val="120000"/>
              </a:lnSpc>
            </a:pPr>
            <a:r>
              <a:rPr lang="zh-CN" altLang="en-US" sz="2000" dirty="0">
                <a:solidFill>
                  <a:srgbClr val="C00000"/>
                </a:solidFill>
                <a:latin typeface="+mj-ea"/>
                <a:ea typeface="+mj-ea"/>
                <a:cs typeface="思源宋体 CN Heavy" panose="02020900000000000000" pitchFamily="18" charset="-122"/>
                <a:sym typeface="Arial" panose="020B0604020202020204" pitchFamily="34" charset="0"/>
              </a:rPr>
              <a:t>突出问题导向，坚决纠治形式主义、官僚主义等重点、难点问题</a:t>
            </a:r>
          </a:p>
        </p:txBody>
      </p:sp>
      <p:sp>
        <p:nvSpPr>
          <p:cNvPr id="19" name="文本框 18"/>
          <p:cNvSpPr txBox="1"/>
          <p:nvPr>
            <p:custDataLst>
              <p:tags r:id="rId1"/>
            </p:custDataLst>
          </p:nvPr>
        </p:nvSpPr>
        <p:spPr>
          <a:xfrm>
            <a:off x="233202" y="1100392"/>
            <a:ext cx="1147348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spc="120" dirty="0">
                <a:solidFill>
                  <a:srgbClr val="C00000"/>
                </a:solidFill>
                <a:latin typeface="+mj-ea"/>
                <a:ea typeface="+mj-ea"/>
              </a:rPr>
              <a:t>三、增加对搞两面派、做两面人等对党不忠诚不老实行为的处分规定</a:t>
            </a:r>
          </a:p>
        </p:txBody>
      </p:sp>
      <p:sp>
        <p:nvSpPr>
          <p:cNvPr id="20" name="矩形: 圆角 19"/>
          <p:cNvSpPr/>
          <p:nvPr>
            <p:custDataLst>
              <p:tags r:id="rId2"/>
            </p:custDataLst>
          </p:nvPr>
        </p:nvSpPr>
        <p:spPr>
          <a:xfrm>
            <a:off x="695325" y="1766062"/>
            <a:ext cx="10801350" cy="1676530"/>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j-ea"/>
              <a:ea typeface="+mj-ea"/>
              <a:sym typeface="思源宋体 CN Light" panose="02020300000000000000" pitchFamily="18" charset="-122"/>
            </a:endParaRPr>
          </a:p>
        </p:txBody>
      </p:sp>
      <p:sp>
        <p:nvSpPr>
          <p:cNvPr id="3" name="矩形: 圆角 20"/>
          <p:cNvSpPr/>
          <p:nvPr>
            <p:custDataLst>
              <p:tags r:id="rId3"/>
            </p:custDataLst>
          </p:nvPr>
        </p:nvSpPr>
        <p:spPr>
          <a:xfrm>
            <a:off x="849630" y="1895971"/>
            <a:ext cx="10492740" cy="1485468"/>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mj-ea"/>
              <a:ea typeface="+mj-ea"/>
              <a:sym typeface="思源宋体 CN Light" panose="02020300000000000000" pitchFamily="18" charset="-122"/>
            </a:endParaRPr>
          </a:p>
        </p:txBody>
      </p:sp>
      <p:sp>
        <p:nvSpPr>
          <p:cNvPr id="4" name="文本框 3"/>
          <p:cNvSpPr txBox="1"/>
          <p:nvPr>
            <p:custDataLst>
              <p:tags r:id="rId4"/>
            </p:custDataLst>
          </p:nvPr>
        </p:nvSpPr>
        <p:spPr>
          <a:xfrm>
            <a:off x="896564" y="1931338"/>
            <a:ext cx="10549946" cy="1289905"/>
          </a:xfrm>
          <a:prstGeom prst="rect">
            <a:avLst/>
          </a:prstGeom>
          <a:noFill/>
        </p:spPr>
        <p:txBody>
          <a:bodyPr wrap="square">
            <a:spAutoFit/>
          </a:bodyPr>
          <a:lstStyle/>
          <a:p>
            <a:pPr>
              <a:lnSpc>
                <a:spcPct val="150000"/>
              </a:lnSpc>
            </a:pPr>
            <a:r>
              <a:rPr lang="en-US" altLang="zh-CN" b="0" i="0" spc="120" dirty="0">
                <a:solidFill>
                  <a:srgbClr val="222222"/>
                </a:solidFill>
                <a:effectLst/>
                <a:latin typeface="+mj-ea"/>
                <a:ea typeface="+mj-ea"/>
                <a:cs typeface="思源黑体 CN Medium" panose="020B0600000000000000" charset="-122"/>
              </a:rPr>
              <a:t>《</a:t>
            </a:r>
            <a:r>
              <a:rPr lang="zh-CN" altLang="en-US" b="0" i="0" spc="120" dirty="0">
                <a:solidFill>
                  <a:srgbClr val="222222"/>
                </a:solidFill>
                <a:effectLst/>
                <a:latin typeface="+mj-ea"/>
                <a:ea typeface="+mj-ea"/>
                <a:cs typeface="思源黑体 CN Medium" panose="020B0600000000000000" charset="-122"/>
              </a:rPr>
              <a:t>条例</a:t>
            </a:r>
            <a:r>
              <a:rPr lang="en-US" altLang="zh-CN" b="0" i="0" spc="120" dirty="0">
                <a:solidFill>
                  <a:srgbClr val="222222"/>
                </a:solidFill>
                <a:effectLst/>
                <a:latin typeface="+mj-ea"/>
                <a:ea typeface="+mj-ea"/>
                <a:cs typeface="思源黑体 CN Medium" panose="020B0600000000000000" charset="-122"/>
              </a:rPr>
              <a:t>》</a:t>
            </a:r>
            <a:r>
              <a:rPr lang="zh-CN" altLang="en-US" b="0" i="0" spc="120" dirty="0">
                <a:solidFill>
                  <a:srgbClr val="222222"/>
                </a:solidFill>
                <a:effectLst/>
                <a:latin typeface="+mj-ea"/>
                <a:ea typeface="+mj-ea"/>
                <a:cs typeface="思源黑体 CN Medium" panose="020B0600000000000000" charset="-122"/>
              </a:rPr>
              <a:t>第五十一条：对党不忠诚不老实，表里不一，阳奉阴违，欺上瞒下，搞两面派，做两面人，情节较轻的，给予警告或者严重警告处分；情节较重的，给予撤销党内职务或者留党察看处分；情节严重的，给予开除党籍处分。</a:t>
            </a:r>
          </a:p>
        </p:txBody>
      </p:sp>
      <p:sp>
        <p:nvSpPr>
          <p:cNvPr id="5" name="文本框 4">
            <a:extLst>
              <a:ext uri="{FF2B5EF4-FFF2-40B4-BE49-F238E27FC236}">
                <a16:creationId xmlns:a16="http://schemas.microsoft.com/office/drawing/2014/main" id="{1766BCF0-D1A1-18C9-EB72-E69AC3A4822C}"/>
              </a:ext>
            </a:extLst>
          </p:cNvPr>
          <p:cNvSpPr txBox="1"/>
          <p:nvPr>
            <p:custDataLst>
              <p:tags r:id="rId5"/>
            </p:custDataLst>
          </p:nvPr>
        </p:nvSpPr>
        <p:spPr>
          <a:xfrm>
            <a:off x="522460" y="3524656"/>
            <a:ext cx="11298154" cy="3003515"/>
          </a:xfrm>
          <a:prstGeom prst="rect">
            <a:avLst/>
          </a:prstGeom>
          <a:noFill/>
        </p:spPr>
        <p:txBody>
          <a:bodyPr wrap="square">
            <a:spAutoFit/>
          </a:bodyPr>
          <a:lstStyle/>
          <a:p>
            <a:pPr>
              <a:lnSpc>
                <a:spcPct val="150000"/>
              </a:lnSpc>
            </a:pPr>
            <a:r>
              <a:rPr lang="zh-CN" altLang="en-US" sz="1600" b="0" i="0" spc="120" dirty="0">
                <a:solidFill>
                  <a:srgbClr val="C00000"/>
                </a:solidFill>
                <a:effectLst/>
                <a:latin typeface="+mj-ea"/>
                <a:ea typeface="+mj-ea"/>
                <a:cs typeface="思源宋体 CN Heavy" panose="02020900000000000000" pitchFamily="18" charset="-122"/>
              </a:rPr>
              <a:t>典型案例：安徽省政府原秘书长杨敬农台上一套，台下一套</a:t>
            </a:r>
            <a:r>
              <a:rPr lang="zh-CN" altLang="en-US" sz="1600" spc="120" dirty="0">
                <a:solidFill>
                  <a:srgbClr val="C00000"/>
                </a:solidFill>
                <a:latin typeface="+mj-ea"/>
                <a:ea typeface="+mj-ea"/>
                <a:cs typeface="思源宋体 CN Heavy" panose="02020900000000000000" pitchFamily="18" charset="-122"/>
              </a:rPr>
              <a:t>；</a:t>
            </a:r>
            <a:r>
              <a:rPr lang="zh-CN" altLang="en-US" sz="1600" b="0" i="0" spc="120" dirty="0">
                <a:solidFill>
                  <a:srgbClr val="C00000"/>
                </a:solidFill>
                <a:effectLst/>
                <a:latin typeface="+mj-ea"/>
                <a:ea typeface="+mj-ea"/>
                <a:cs typeface="思源宋体 CN Heavy" panose="02020900000000000000" pitchFamily="18" charset="-122"/>
              </a:rPr>
              <a:t>说一套，做一套。多次在公开场合要求他人坚定理想信念，背地里自己却不敬苍生敬鬼神，对党不忠诚、不老实，在接受调查期间，把一幅钟馗画像放在办公室，以求化险为夷。杨敬农口口声声说要清正廉洁，私底下却政商关系“亲清不分”，既想当官、又想发财。经查，杨敬农毫无党性观念和纪律意识，严重违反政治纪律和政治规矩，对抗组织审查；严重违反廉洁纪律，违规从事营利活动，违规为其亲属经营活动提供帮助；严重违反生活纪律；严重违反国家法律法规规定，利用职务便利为他人谋取利益并收受或伙同他人收受巨额财物，涉嫌受贿犯罪。</a:t>
            </a:r>
          </a:p>
          <a:p>
            <a:pPr>
              <a:lnSpc>
                <a:spcPct val="150000"/>
              </a:lnSpc>
            </a:pPr>
            <a:r>
              <a:rPr lang="zh-CN" altLang="en-US" sz="1600" b="0" i="0" spc="120" dirty="0">
                <a:solidFill>
                  <a:srgbClr val="C00000"/>
                </a:solidFill>
                <a:effectLst/>
                <a:latin typeface="+mj-ea"/>
                <a:ea typeface="+mj-ea"/>
                <a:cs typeface="思源宋体 CN Heavy" panose="02020900000000000000" pitchFamily="18" charset="-122"/>
              </a:rPr>
              <a:t>杨敬农长期充当“两面人”，严重违反了党的政治纪律。</a:t>
            </a:r>
            <a:r>
              <a:rPr lang="en-US" altLang="zh-CN" sz="1600" b="0" i="0" spc="120" dirty="0">
                <a:solidFill>
                  <a:srgbClr val="C00000"/>
                </a:solidFill>
                <a:effectLst/>
                <a:latin typeface="+mj-ea"/>
                <a:ea typeface="+mj-ea"/>
                <a:cs typeface="思源宋体 CN Heavy" panose="02020900000000000000" pitchFamily="18" charset="-122"/>
              </a:rPr>
              <a:t>2017</a:t>
            </a:r>
            <a:r>
              <a:rPr lang="zh-CN" altLang="en-US" sz="1600" b="0" i="0" spc="120" dirty="0">
                <a:solidFill>
                  <a:srgbClr val="C00000"/>
                </a:solidFill>
                <a:effectLst/>
                <a:latin typeface="+mj-ea"/>
                <a:ea typeface="+mj-ea"/>
                <a:cs typeface="思源宋体 CN Heavy" panose="02020900000000000000" pitchFamily="18" charset="-122"/>
              </a:rPr>
              <a:t>年</a:t>
            </a:r>
            <a:r>
              <a:rPr lang="en-US" altLang="zh-CN" sz="1600" b="0" i="0" spc="120" dirty="0">
                <a:solidFill>
                  <a:srgbClr val="C00000"/>
                </a:solidFill>
                <a:effectLst/>
                <a:latin typeface="+mj-ea"/>
                <a:ea typeface="+mj-ea"/>
                <a:cs typeface="思源宋体 CN Heavy" panose="02020900000000000000" pitchFamily="18" charset="-122"/>
              </a:rPr>
              <a:t>7</a:t>
            </a:r>
            <a:r>
              <a:rPr lang="zh-CN" altLang="en-US" sz="1600" b="0" i="0" spc="120" dirty="0">
                <a:solidFill>
                  <a:srgbClr val="C00000"/>
                </a:solidFill>
                <a:effectLst/>
                <a:latin typeface="+mj-ea"/>
                <a:ea typeface="+mj-ea"/>
                <a:cs typeface="思源宋体 CN Heavy" panose="02020900000000000000" pitchFamily="18" charset="-122"/>
              </a:rPr>
              <a:t>月，</a:t>
            </a:r>
            <a:r>
              <a:rPr lang="zh-CN" altLang="en-US" sz="1600" b="1" i="0" spc="120" dirty="0">
                <a:solidFill>
                  <a:srgbClr val="C00000"/>
                </a:solidFill>
                <a:effectLst/>
                <a:latin typeface="+mj-ea"/>
                <a:ea typeface="+mj-ea"/>
                <a:cs typeface="思源宋体 CN Heavy" panose="02020900000000000000" pitchFamily="18" charset="-122"/>
              </a:rPr>
              <a:t>被给予开除党籍和开除公职处分</a:t>
            </a:r>
            <a:r>
              <a:rPr lang="zh-CN" altLang="en-US" sz="1600" b="0" i="0" spc="120" dirty="0">
                <a:solidFill>
                  <a:srgbClr val="C00000"/>
                </a:solidFill>
                <a:effectLst/>
                <a:latin typeface="+mj-ea"/>
                <a:ea typeface="+mj-ea"/>
                <a:cs typeface="思源宋体 CN Heavy" panose="02020900000000000000" pitchFamily="18" charset="-122"/>
              </a:rPr>
              <a:t>。</a:t>
            </a:r>
            <a:r>
              <a:rPr lang="en-US" altLang="zh-CN" sz="1600" b="0" i="0" spc="120" dirty="0">
                <a:solidFill>
                  <a:srgbClr val="C00000"/>
                </a:solidFill>
                <a:effectLst/>
                <a:latin typeface="+mj-ea"/>
                <a:ea typeface="+mj-ea"/>
                <a:cs typeface="思源宋体 CN Heavy" panose="02020900000000000000" pitchFamily="18" charset="-122"/>
              </a:rPr>
              <a:t>2018</a:t>
            </a:r>
            <a:r>
              <a:rPr lang="zh-CN" altLang="en-US" sz="1600" b="0" i="0" spc="120" dirty="0">
                <a:solidFill>
                  <a:srgbClr val="C00000"/>
                </a:solidFill>
                <a:effectLst/>
                <a:latin typeface="+mj-ea"/>
                <a:ea typeface="+mj-ea"/>
                <a:cs typeface="思源宋体 CN Heavy" panose="02020900000000000000" pitchFamily="18" charset="-122"/>
              </a:rPr>
              <a:t>年</a:t>
            </a:r>
            <a:r>
              <a:rPr lang="en-US" altLang="zh-CN" sz="1600" b="0" i="0" spc="120" dirty="0">
                <a:solidFill>
                  <a:srgbClr val="C00000"/>
                </a:solidFill>
                <a:effectLst/>
                <a:latin typeface="+mj-ea"/>
                <a:ea typeface="+mj-ea"/>
                <a:cs typeface="思源宋体 CN Heavy" panose="02020900000000000000" pitchFamily="18" charset="-122"/>
              </a:rPr>
              <a:t>6</a:t>
            </a:r>
            <a:r>
              <a:rPr lang="zh-CN" altLang="en-US" sz="1600" b="0" i="0" spc="120" dirty="0">
                <a:solidFill>
                  <a:srgbClr val="C00000"/>
                </a:solidFill>
                <a:effectLst/>
                <a:latin typeface="+mj-ea"/>
                <a:ea typeface="+mj-ea"/>
                <a:cs typeface="思源宋体 CN Heavy" panose="02020900000000000000" pitchFamily="18" charset="-122"/>
              </a:rPr>
              <a:t>月</a:t>
            </a:r>
            <a:r>
              <a:rPr lang="en-US" altLang="zh-CN" sz="1600" b="0" i="0" spc="120" dirty="0">
                <a:solidFill>
                  <a:srgbClr val="C00000"/>
                </a:solidFill>
                <a:effectLst/>
                <a:latin typeface="+mj-ea"/>
                <a:ea typeface="+mj-ea"/>
                <a:cs typeface="思源宋体 CN Heavy" panose="02020900000000000000" pitchFamily="18" charset="-122"/>
              </a:rPr>
              <a:t>27</a:t>
            </a:r>
            <a:r>
              <a:rPr lang="zh-CN" altLang="en-US" sz="1600" b="0" i="0" spc="120" dirty="0">
                <a:solidFill>
                  <a:srgbClr val="C00000"/>
                </a:solidFill>
                <a:effectLst/>
                <a:latin typeface="+mj-ea"/>
                <a:ea typeface="+mj-ea"/>
                <a:cs typeface="思源宋体 CN Heavy" panose="02020900000000000000" pitchFamily="18" charset="-122"/>
              </a:rPr>
              <a:t>日，杨敬农一审被判处有期徒刑</a:t>
            </a:r>
            <a:r>
              <a:rPr lang="en-US" altLang="zh-CN" sz="1600" b="0" i="0" spc="120" dirty="0">
                <a:solidFill>
                  <a:srgbClr val="C00000"/>
                </a:solidFill>
                <a:effectLst/>
                <a:latin typeface="+mj-ea"/>
                <a:ea typeface="+mj-ea"/>
                <a:cs typeface="思源宋体 CN Heavy" panose="02020900000000000000" pitchFamily="18" charset="-122"/>
              </a:rPr>
              <a:t>10</a:t>
            </a:r>
            <a:r>
              <a:rPr lang="zh-CN" altLang="en-US" sz="1600" b="0" i="0" spc="120" dirty="0">
                <a:solidFill>
                  <a:srgbClr val="C00000"/>
                </a:solidFill>
                <a:effectLst/>
                <a:latin typeface="+mj-ea"/>
                <a:ea typeface="+mj-ea"/>
                <a:cs typeface="思源宋体 CN Heavy" panose="02020900000000000000" pitchFamily="18" charset="-122"/>
              </a:rPr>
              <a:t>年，并处罚金人民币</a:t>
            </a:r>
            <a:r>
              <a:rPr lang="en-US" altLang="zh-CN" sz="1600" b="0" i="0" spc="120" dirty="0">
                <a:solidFill>
                  <a:srgbClr val="C00000"/>
                </a:solidFill>
                <a:effectLst/>
                <a:latin typeface="+mj-ea"/>
                <a:ea typeface="+mj-ea"/>
                <a:cs typeface="思源宋体 CN Heavy" panose="02020900000000000000" pitchFamily="18" charset="-122"/>
              </a:rPr>
              <a:t>200</a:t>
            </a:r>
            <a:r>
              <a:rPr lang="zh-CN" altLang="en-US" sz="1600" b="0" i="0" spc="120" dirty="0">
                <a:solidFill>
                  <a:srgbClr val="C00000"/>
                </a:solidFill>
                <a:effectLst/>
                <a:latin typeface="+mj-ea"/>
                <a:ea typeface="+mj-ea"/>
                <a:cs typeface="思源宋体 CN Heavy" panose="02020900000000000000" pitchFamily="18" charset="-122"/>
              </a:rPr>
              <a:t>万元，涉案赃款赃物予以追缴，上缴国库。</a:t>
            </a:r>
          </a:p>
        </p:txBody>
      </p:sp>
    </p:spTree>
    <p:extLst>
      <p:ext uri="{BB962C8B-B14F-4D97-AF65-F5344CB8AC3E}">
        <p14:creationId xmlns:p14="http://schemas.microsoft.com/office/powerpoint/2010/main" val="3228453899"/>
      </p:ext>
    </p:extLst>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60375"/>
          </a:xfrm>
          <a:prstGeom prst="rect">
            <a:avLst/>
          </a:prstGeom>
          <a:noFill/>
        </p:spPr>
        <p:txBody>
          <a:bodyPr wrap="square" rtlCol="0" anchor="t">
            <a:spAutoFit/>
          </a:bodyPr>
          <a:lstStyle/>
          <a:p>
            <a:pPr algn="l">
              <a:lnSpc>
                <a:spcPct val="120000"/>
              </a:lnSpc>
            </a:pPr>
            <a:r>
              <a:rPr lang="zh-CN" altLang="en-US" sz="20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突出问题导向，坚决纠治形式主义、官僚主义等重点、难点问题</a:t>
            </a:r>
          </a:p>
        </p:txBody>
      </p:sp>
      <p:sp>
        <p:nvSpPr>
          <p:cNvPr id="4" name="TextBox 14"/>
          <p:cNvSpPr txBox="1"/>
          <p:nvPr>
            <p:custDataLst>
              <p:tags r:id="rId1"/>
            </p:custDataLst>
          </p:nvPr>
        </p:nvSpPr>
        <p:spPr>
          <a:xfrm>
            <a:off x="911860" y="3996690"/>
            <a:ext cx="10203180" cy="2162810"/>
          </a:xfrm>
          <a:prstGeom prst="rect">
            <a:avLst/>
          </a:prstGeom>
          <a:noFill/>
        </p:spPr>
        <p:txBody>
          <a:bodyPr wrap="square" lIns="96000" tIns="0" rIns="96000" bIns="240000" rtlCol="0">
            <a:noAutofit/>
          </a:bodyPr>
          <a:lstStyle/>
          <a:p>
            <a:pPr algn="l">
              <a:lnSpc>
                <a:spcPct val="205000"/>
              </a:lnSpc>
            </a:pPr>
            <a:r>
              <a:rPr lang="zh-CN" altLang="en-US" dirty="0">
                <a:solidFill>
                  <a:schemeClr val="tx1">
                    <a:lumMod val="85000"/>
                    <a:lumOff val="15000"/>
                  </a:schemeClr>
                </a:solidFill>
                <a:latin typeface="思源黑体 CN Bold" panose="020B0800000000000000" charset="-122"/>
                <a:ea typeface="思源黑体 CN Bold" panose="020B0800000000000000" charset="-122"/>
                <a:cs typeface="+mn-ea"/>
                <a:sym typeface="Arial" panose="020B0604020202020204" pitchFamily="34" charset="0"/>
              </a:rPr>
              <a:t>针对执纪监督工作中发现的类似问题，条例也作出了相应修改。</a:t>
            </a:r>
            <a:r>
              <a:rPr lang="zh-CN" altLang="en-US" b="1" dirty="0">
                <a:solidFill>
                  <a:schemeClr val="tx1">
                    <a:lumMod val="85000"/>
                    <a:lumOff val="15000"/>
                  </a:schemeClr>
                </a:solidFill>
                <a:latin typeface="思源黑体 CN Bold" panose="020B0800000000000000" charset="-122"/>
                <a:ea typeface="思源黑体 CN Bold" panose="020B0800000000000000" charset="-122"/>
                <a:cs typeface="+mn-ea"/>
                <a:sym typeface="Arial" panose="020B0604020202020204" pitchFamily="34" charset="0"/>
              </a:rPr>
              <a:t>如在政治纪律中增写对私自阅看、浏览、收听有严重政治问题报刊、书籍、音像制品、电子读物、网络资料，情节严重行为的处分规定，同时还进一步完善对党员信仰宗教、个人搞迷信活动等行为的处理处分规定</a:t>
            </a:r>
            <a:r>
              <a:rPr lang="zh-CN" altLang="en-US" dirty="0">
                <a:solidFill>
                  <a:schemeClr val="tx1">
                    <a:lumMod val="85000"/>
                    <a:lumOff val="15000"/>
                  </a:schemeClr>
                </a:solidFill>
                <a:latin typeface="思源黑体 CN Bold" panose="020B0800000000000000" charset="-122"/>
                <a:ea typeface="思源黑体 CN Bold" panose="020B0800000000000000" charset="-122"/>
                <a:cs typeface="+mn-ea"/>
                <a:sym typeface="Arial" panose="020B0604020202020204" pitchFamily="34" charset="0"/>
              </a:rPr>
              <a:t>。</a:t>
            </a:r>
          </a:p>
        </p:txBody>
      </p:sp>
      <p:grpSp>
        <p:nvGrpSpPr>
          <p:cNvPr id="91" name="组合 90"/>
          <p:cNvGrpSpPr/>
          <p:nvPr/>
        </p:nvGrpSpPr>
        <p:grpSpPr>
          <a:xfrm>
            <a:off x="943928" y="3644900"/>
            <a:ext cx="10050145" cy="288925"/>
            <a:chOff x="625475" y="2551129"/>
            <a:chExt cx="7734300" cy="222548"/>
          </a:xfrm>
          <a:solidFill>
            <a:srgbClr val="C00000"/>
          </a:solidFill>
        </p:grpSpPr>
        <p:grpSp>
          <p:nvGrpSpPr>
            <p:cNvPr id="92" name="组合 91"/>
            <p:cNvGrpSpPr/>
            <p:nvPr/>
          </p:nvGrpSpPr>
          <p:grpSpPr>
            <a:xfrm>
              <a:off x="4247777" y="2551129"/>
              <a:ext cx="851958" cy="222548"/>
              <a:chOff x="3903180" y="-787400"/>
              <a:chExt cx="1718951" cy="449025"/>
            </a:xfrm>
            <a:grpFill/>
          </p:grpSpPr>
          <p:sp>
            <p:nvSpPr>
              <p:cNvPr id="95" name="五角星 94"/>
              <p:cNvSpPr/>
              <p:nvPr>
                <p:custDataLst>
                  <p:tags r:id="rId5"/>
                </p:custDataLst>
              </p:nvPr>
            </p:nvSpPr>
            <p:spPr>
              <a:xfrm>
                <a:off x="4483100" y="-787400"/>
                <a:ext cx="449025" cy="449025"/>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sp>
            <p:nvSpPr>
              <p:cNvPr id="96" name="五角星 95"/>
              <p:cNvSpPr/>
              <p:nvPr>
                <p:custDataLst>
                  <p:tags r:id="rId6"/>
                </p:custDataLst>
              </p:nvPr>
            </p:nvSpPr>
            <p:spPr>
              <a:xfrm>
                <a:off x="5053014" y="-691473"/>
                <a:ext cx="257174" cy="257172"/>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sp>
            <p:nvSpPr>
              <p:cNvPr id="97" name="五角星 96"/>
              <p:cNvSpPr/>
              <p:nvPr>
                <p:custDataLst>
                  <p:tags r:id="rId7"/>
                </p:custDataLst>
              </p:nvPr>
            </p:nvSpPr>
            <p:spPr>
              <a:xfrm>
                <a:off x="5445921" y="-650991"/>
                <a:ext cx="176210" cy="176208"/>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sp>
            <p:nvSpPr>
              <p:cNvPr id="98" name="五角星 97"/>
              <p:cNvSpPr/>
              <p:nvPr>
                <p:custDataLst>
                  <p:tags r:id="rId8"/>
                </p:custDataLst>
              </p:nvPr>
            </p:nvSpPr>
            <p:spPr>
              <a:xfrm>
                <a:off x="4146753" y="-691473"/>
                <a:ext cx="257174" cy="257172"/>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sp>
            <p:nvSpPr>
              <p:cNvPr id="99" name="五角星 98"/>
              <p:cNvSpPr/>
              <p:nvPr>
                <p:custDataLst>
                  <p:tags r:id="rId9"/>
                </p:custDataLst>
              </p:nvPr>
            </p:nvSpPr>
            <p:spPr>
              <a:xfrm>
                <a:off x="3903180" y="-650991"/>
                <a:ext cx="176210" cy="176208"/>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grpSp>
        <p:cxnSp>
          <p:nvCxnSpPr>
            <p:cNvPr id="93" name="直接连接符 92"/>
            <p:cNvCxnSpPr/>
            <p:nvPr>
              <p:custDataLst>
                <p:tags r:id="rId3"/>
              </p:custDataLst>
            </p:nvPr>
          </p:nvCxnSpPr>
          <p:spPr>
            <a:xfrm>
              <a:off x="625475" y="2661600"/>
              <a:ext cx="3578613"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4"/>
              </p:custDataLst>
            </p:nvPr>
          </p:nvCxnSpPr>
          <p:spPr>
            <a:xfrm>
              <a:off x="5143694" y="2661600"/>
              <a:ext cx="3216081"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custDataLst>
              <p:tags r:id="rId2"/>
            </p:custDataLst>
          </p:nvPr>
        </p:nvSpPr>
        <p:spPr>
          <a:xfrm>
            <a:off x="911860" y="1125220"/>
            <a:ext cx="10202545" cy="2306955"/>
          </a:xfrm>
          <a:prstGeom prst="rect">
            <a:avLst/>
          </a:prstGeom>
          <a:noFill/>
          <a:ln w="9525">
            <a:noFill/>
          </a:ln>
        </p:spPr>
        <p:txBody>
          <a:bodyPr wrap="square">
            <a:spAutoFit/>
          </a:bodyPr>
          <a:lstStyle/>
          <a:p>
            <a:pPr indent="0" algn="l">
              <a:lnSpc>
                <a:spcPct val="200000"/>
              </a:lnSpc>
              <a:buNone/>
            </a:pPr>
            <a:r>
              <a:rPr lang="zh-CN" sz="2400" b="1">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2023年11月16日，在中央纪委国家监委网站发布的国家开发银行原党委委员、副行长周清玉严重违纪违法被开除党籍的消息通报中，一处细节引人注目：私藏、阅看有严重政治问题的书刊。</a:t>
            </a:r>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30374"/>
          </a:xfrm>
          <a:prstGeom prst="rect">
            <a:avLst/>
          </a:prstGeom>
          <a:noFill/>
        </p:spPr>
        <p:txBody>
          <a:bodyPr wrap="square" rtlCol="0" anchor="t">
            <a:spAutoFit/>
          </a:bodyPr>
          <a:lstStyle/>
          <a:p>
            <a:pPr algn="l">
              <a:lnSpc>
                <a:spcPct val="120000"/>
              </a:lnSpc>
            </a:pPr>
            <a:r>
              <a:rPr lang="zh-CN" altLang="en-US" sz="2000" dirty="0">
                <a:solidFill>
                  <a:srgbClr val="C00000"/>
                </a:solidFill>
                <a:latin typeface="+mj-ea"/>
                <a:ea typeface="+mj-ea"/>
                <a:cs typeface="思源宋体 CN Heavy" panose="02020900000000000000" pitchFamily="18" charset="-122"/>
                <a:sym typeface="Arial" panose="020B0604020202020204" pitchFamily="34" charset="0"/>
              </a:rPr>
              <a:t>突出问题导向，坚决纠治形式主义、官僚主义等重点、难点问题</a:t>
            </a:r>
          </a:p>
        </p:txBody>
      </p:sp>
      <p:sp>
        <p:nvSpPr>
          <p:cNvPr id="19" name="文本框 18"/>
          <p:cNvSpPr txBox="1"/>
          <p:nvPr>
            <p:custDataLst>
              <p:tags r:id="rId1"/>
            </p:custDataLst>
          </p:nvPr>
        </p:nvSpPr>
        <p:spPr>
          <a:xfrm>
            <a:off x="233202" y="1100392"/>
            <a:ext cx="1147348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spc="120" dirty="0">
                <a:solidFill>
                  <a:srgbClr val="C00000"/>
                </a:solidFill>
                <a:latin typeface="+mj-ea"/>
                <a:ea typeface="+mj-ea"/>
              </a:rPr>
              <a:t>四、增加对信仰宗教党员的处理规定</a:t>
            </a:r>
          </a:p>
        </p:txBody>
      </p:sp>
      <p:sp>
        <p:nvSpPr>
          <p:cNvPr id="20" name="矩形: 圆角 19"/>
          <p:cNvSpPr/>
          <p:nvPr>
            <p:custDataLst>
              <p:tags r:id="rId2"/>
            </p:custDataLst>
          </p:nvPr>
        </p:nvSpPr>
        <p:spPr>
          <a:xfrm>
            <a:off x="695325" y="1766062"/>
            <a:ext cx="10801350" cy="1247162"/>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j-ea"/>
              <a:ea typeface="+mj-ea"/>
              <a:sym typeface="思源宋体 CN Light" panose="02020300000000000000" pitchFamily="18" charset="-122"/>
            </a:endParaRPr>
          </a:p>
        </p:txBody>
      </p:sp>
      <p:sp>
        <p:nvSpPr>
          <p:cNvPr id="3" name="矩形: 圆角 20"/>
          <p:cNvSpPr/>
          <p:nvPr>
            <p:custDataLst>
              <p:tags r:id="rId3"/>
            </p:custDataLst>
          </p:nvPr>
        </p:nvSpPr>
        <p:spPr>
          <a:xfrm>
            <a:off x="849630" y="1895971"/>
            <a:ext cx="10492740" cy="1000652"/>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mj-ea"/>
              <a:ea typeface="+mj-ea"/>
              <a:sym typeface="思源宋体 CN Light" panose="02020300000000000000" pitchFamily="18" charset="-122"/>
            </a:endParaRPr>
          </a:p>
        </p:txBody>
      </p:sp>
      <p:sp>
        <p:nvSpPr>
          <p:cNvPr id="4" name="文本框 3"/>
          <p:cNvSpPr txBox="1"/>
          <p:nvPr>
            <p:custDataLst>
              <p:tags r:id="rId4"/>
            </p:custDataLst>
          </p:nvPr>
        </p:nvSpPr>
        <p:spPr>
          <a:xfrm>
            <a:off x="896564" y="1931338"/>
            <a:ext cx="10549946" cy="874407"/>
          </a:xfrm>
          <a:prstGeom prst="rect">
            <a:avLst/>
          </a:prstGeom>
          <a:noFill/>
        </p:spPr>
        <p:txBody>
          <a:bodyPr wrap="square">
            <a:spAutoFit/>
          </a:bodyPr>
          <a:lstStyle/>
          <a:p>
            <a:pPr>
              <a:lnSpc>
                <a:spcPct val="150000"/>
              </a:lnSpc>
            </a:pPr>
            <a:r>
              <a:rPr lang="en-US" altLang="zh-CN" b="0" i="0" spc="120" dirty="0">
                <a:solidFill>
                  <a:srgbClr val="222222"/>
                </a:solidFill>
                <a:effectLst/>
                <a:latin typeface="+mj-ea"/>
                <a:ea typeface="+mj-ea"/>
                <a:cs typeface="思源黑体 CN Medium" panose="020B0600000000000000" charset="-122"/>
              </a:rPr>
              <a:t>《</a:t>
            </a:r>
            <a:r>
              <a:rPr lang="zh-CN" altLang="en-US" b="0" i="0" spc="120" dirty="0">
                <a:solidFill>
                  <a:srgbClr val="222222"/>
                </a:solidFill>
                <a:effectLst/>
                <a:latin typeface="+mj-ea"/>
                <a:ea typeface="+mj-ea"/>
                <a:cs typeface="思源黑体 CN Medium" panose="020B0600000000000000" charset="-122"/>
              </a:rPr>
              <a:t>条例</a:t>
            </a:r>
            <a:r>
              <a:rPr lang="en-US" altLang="zh-CN" b="0" i="0" spc="120" dirty="0">
                <a:solidFill>
                  <a:srgbClr val="222222"/>
                </a:solidFill>
                <a:effectLst/>
                <a:latin typeface="+mj-ea"/>
                <a:ea typeface="+mj-ea"/>
                <a:cs typeface="思源黑体 CN Medium" panose="020B0600000000000000" charset="-122"/>
              </a:rPr>
              <a:t>》</a:t>
            </a:r>
            <a:r>
              <a:rPr lang="zh-CN" altLang="en-US" b="0" i="0" spc="120" dirty="0">
                <a:solidFill>
                  <a:srgbClr val="222222"/>
                </a:solidFill>
                <a:effectLst/>
                <a:latin typeface="+mj-ea"/>
                <a:ea typeface="+mj-ea"/>
                <a:cs typeface="思源黑体 CN Medium" panose="020B0600000000000000" charset="-122"/>
              </a:rPr>
              <a:t>第六十二条：对信仰宗教的党员，应当加强思想教育，经党组织帮助教育仍没有转变的，应当劝其退党；劝而不退的，予以除名；参与利用宗教搞煽动活动的，给予开除党籍处分。</a:t>
            </a:r>
          </a:p>
        </p:txBody>
      </p:sp>
      <p:sp>
        <p:nvSpPr>
          <p:cNvPr id="5" name="文本框 4">
            <a:extLst>
              <a:ext uri="{FF2B5EF4-FFF2-40B4-BE49-F238E27FC236}">
                <a16:creationId xmlns:a16="http://schemas.microsoft.com/office/drawing/2014/main" id="{1766BCF0-D1A1-18C9-EB72-E69AC3A4822C}"/>
              </a:ext>
            </a:extLst>
          </p:cNvPr>
          <p:cNvSpPr txBox="1"/>
          <p:nvPr>
            <p:custDataLst>
              <p:tags r:id="rId5"/>
            </p:custDataLst>
          </p:nvPr>
        </p:nvSpPr>
        <p:spPr>
          <a:xfrm>
            <a:off x="522460" y="3197098"/>
            <a:ext cx="11298154" cy="2634183"/>
          </a:xfrm>
          <a:prstGeom prst="rect">
            <a:avLst/>
          </a:prstGeom>
          <a:noFill/>
        </p:spPr>
        <p:txBody>
          <a:bodyPr wrap="square">
            <a:spAutoFit/>
          </a:bodyPr>
          <a:lstStyle/>
          <a:p>
            <a:pPr>
              <a:lnSpc>
                <a:spcPct val="150000"/>
              </a:lnSpc>
            </a:pPr>
            <a:r>
              <a:rPr lang="zh-CN" altLang="en-US" sz="1600" b="0" i="0" spc="120" dirty="0">
                <a:solidFill>
                  <a:srgbClr val="C00000"/>
                </a:solidFill>
                <a:effectLst/>
                <a:latin typeface="+mj-ea"/>
                <a:ea typeface="+mj-ea"/>
                <a:cs typeface="思源宋体 CN Heavy" panose="02020900000000000000" pitchFamily="18" charset="-122"/>
              </a:rPr>
              <a:t>典型案例：①</a:t>
            </a:r>
            <a:r>
              <a:rPr lang="en-US" altLang="zh-CN" sz="1600" b="0" i="0" spc="120" dirty="0">
                <a:solidFill>
                  <a:srgbClr val="C00000"/>
                </a:solidFill>
                <a:effectLst/>
                <a:latin typeface="+mj-ea"/>
                <a:ea typeface="+mj-ea"/>
                <a:cs typeface="思源宋体 CN Heavy" panose="02020900000000000000" pitchFamily="18" charset="-122"/>
              </a:rPr>
              <a:t>2014</a:t>
            </a:r>
            <a:r>
              <a:rPr lang="zh-CN" altLang="en-US" sz="1600" b="0" i="0" spc="120" dirty="0">
                <a:solidFill>
                  <a:srgbClr val="C00000"/>
                </a:solidFill>
                <a:effectLst/>
                <a:latin typeface="+mj-ea"/>
                <a:ea typeface="+mj-ea"/>
                <a:cs typeface="思源宋体 CN Heavy" panose="02020900000000000000" pitchFamily="18" charset="-122"/>
              </a:rPr>
              <a:t>年</a:t>
            </a:r>
            <a:r>
              <a:rPr lang="en-US" altLang="zh-CN" sz="1600" b="0" i="0" spc="120" dirty="0">
                <a:solidFill>
                  <a:srgbClr val="C00000"/>
                </a:solidFill>
                <a:effectLst/>
                <a:latin typeface="+mj-ea"/>
                <a:ea typeface="+mj-ea"/>
                <a:cs typeface="思源宋体 CN Heavy" panose="02020900000000000000" pitchFamily="18" charset="-122"/>
              </a:rPr>
              <a:t>11</a:t>
            </a:r>
            <a:r>
              <a:rPr lang="zh-CN" altLang="en-US" sz="1600" b="0" i="0" spc="120" dirty="0">
                <a:solidFill>
                  <a:srgbClr val="C00000"/>
                </a:solidFill>
                <a:effectLst/>
                <a:latin typeface="+mj-ea"/>
                <a:ea typeface="+mj-ea"/>
                <a:cs typeface="思源宋体 CN Heavy" panose="02020900000000000000" pitchFamily="18" charset="-122"/>
              </a:rPr>
              <a:t>月，福建省龙岩市旅游局原副局长范甲荣因涉嫌贪污受贿几百万元，刚被组织调查时却大声叹息</a:t>
            </a:r>
            <a:r>
              <a:rPr lang="en-US" altLang="zh-CN" sz="1600" b="0" i="0" spc="120" dirty="0">
                <a:solidFill>
                  <a:srgbClr val="C00000"/>
                </a:solidFill>
                <a:effectLst/>
                <a:latin typeface="+mj-ea"/>
                <a:ea typeface="+mj-ea"/>
                <a:cs typeface="思源宋体 CN Heavy" panose="02020900000000000000" pitchFamily="18" charset="-122"/>
              </a:rPr>
              <a:t>:“</a:t>
            </a:r>
            <a:r>
              <a:rPr lang="zh-CN" altLang="en-US" sz="1600" b="0" i="0" spc="120" dirty="0">
                <a:solidFill>
                  <a:srgbClr val="C00000"/>
                </a:solidFill>
                <a:effectLst/>
                <a:latin typeface="+mj-ea"/>
                <a:ea typeface="+mj-ea"/>
                <a:cs typeface="思源宋体 CN Heavy" panose="02020900000000000000" pitchFamily="18" charset="-122"/>
              </a:rPr>
              <a:t>在寺庙求签说我有一个坎，果不其然</a:t>
            </a:r>
            <a:r>
              <a:rPr lang="en-US" altLang="zh-CN" sz="1600" b="0" i="0" spc="120" dirty="0">
                <a:solidFill>
                  <a:srgbClr val="C00000"/>
                </a:solidFill>
                <a:effectLst/>
                <a:latin typeface="+mj-ea"/>
                <a:ea typeface="+mj-ea"/>
                <a:cs typeface="思源宋体 CN Heavy" panose="02020900000000000000" pitchFamily="18" charset="-122"/>
              </a:rPr>
              <a:t>!”</a:t>
            </a:r>
          </a:p>
          <a:p>
            <a:pPr>
              <a:lnSpc>
                <a:spcPct val="150000"/>
              </a:lnSpc>
            </a:pPr>
            <a:r>
              <a:rPr lang="zh-CN" altLang="en-US" sz="1600" spc="120" dirty="0">
                <a:solidFill>
                  <a:srgbClr val="C00000"/>
                </a:solidFill>
                <a:latin typeface="+mj-ea"/>
                <a:ea typeface="+mj-ea"/>
                <a:cs typeface="思源宋体 CN Heavy" panose="02020900000000000000" pitchFamily="18" charset="-122"/>
              </a:rPr>
              <a:t>②</a:t>
            </a:r>
            <a:r>
              <a:rPr lang="zh-CN" altLang="en-US" sz="1600" b="0" i="0" spc="120" dirty="0">
                <a:solidFill>
                  <a:srgbClr val="C00000"/>
                </a:solidFill>
                <a:effectLst/>
                <a:latin typeface="+mj-ea"/>
                <a:ea typeface="+mj-ea"/>
                <a:cs typeface="思源宋体 CN Heavy" panose="02020900000000000000" pitchFamily="18" charset="-122"/>
              </a:rPr>
              <a:t>据报道，湖南省政协原副主席阳宝华在一个地级市任书记时，一名和他走得很近的“大师”对他说，市委大院的门口正对着一块“墓碑”，“你的官运怕是要受影响”。“大师”建议，要把市委大门改一个方向，才能人气旺。阳宝华信以为真，将市委大院的门口改了方向，当地干部群众一片哗然。</a:t>
            </a:r>
            <a:endParaRPr lang="en-US" altLang="zh-CN" sz="1600" b="0" i="0" spc="120" dirty="0">
              <a:solidFill>
                <a:srgbClr val="C00000"/>
              </a:solidFill>
              <a:effectLst/>
              <a:latin typeface="+mj-ea"/>
              <a:ea typeface="+mj-ea"/>
              <a:cs typeface="思源宋体 CN Heavy" panose="02020900000000000000" pitchFamily="18" charset="-122"/>
            </a:endParaRPr>
          </a:p>
          <a:p>
            <a:pPr>
              <a:lnSpc>
                <a:spcPct val="150000"/>
              </a:lnSpc>
            </a:pPr>
            <a:r>
              <a:rPr lang="zh-CN" altLang="en-US" sz="1600" b="0" i="0" spc="120" dirty="0">
                <a:solidFill>
                  <a:srgbClr val="C00000"/>
                </a:solidFill>
                <a:effectLst/>
                <a:latin typeface="+mj-ea"/>
                <a:ea typeface="+mj-ea"/>
                <a:cs typeface="思源宋体 CN Heavy" panose="02020900000000000000" pitchFamily="18" charset="-122"/>
              </a:rPr>
              <a:t>③</a:t>
            </a:r>
            <a:r>
              <a:rPr lang="en-US" altLang="zh-CN" sz="1600" b="0" i="0" spc="120" dirty="0">
                <a:solidFill>
                  <a:srgbClr val="C00000"/>
                </a:solidFill>
                <a:effectLst/>
                <a:latin typeface="+mj-ea"/>
                <a:ea typeface="+mj-ea"/>
                <a:cs typeface="思源宋体 CN Heavy" panose="02020900000000000000" pitchFamily="18" charset="-122"/>
              </a:rPr>
              <a:t>2015</a:t>
            </a:r>
            <a:r>
              <a:rPr lang="zh-CN" altLang="en-US" sz="1600" b="0" i="0" spc="120" dirty="0">
                <a:solidFill>
                  <a:srgbClr val="C00000"/>
                </a:solidFill>
                <a:effectLst/>
                <a:latin typeface="+mj-ea"/>
                <a:ea typeface="+mj-ea"/>
                <a:cs typeface="思源宋体 CN Heavy" panose="02020900000000000000" pitchFamily="18" charset="-122"/>
              </a:rPr>
              <a:t>年</a:t>
            </a:r>
            <a:r>
              <a:rPr lang="en-US" altLang="zh-CN" sz="1600" b="0" i="0" spc="120" dirty="0">
                <a:solidFill>
                  <a:srgbClr val="C00000"/>
                </a:solidFill>
                <a:effectLst/>
                <a:latin typeface="+mj-ea"/>
                <a:ea typeface="+mj-ea"/>
                <a:cs typeface="思源宋体 CN Heavy" panose="02020900000000000000" pitchFamily="18" charset="-122"/>
              </a:rPr>
              <a:t>6</a:t>
            </a:r>
            <a:r>
              <a:rPr lang="zh-CN" altLang="en-US" sz="1600" b="0" i="0" spc="120" dirty="0">
                <a:solidFill>
                  <a:srgbClr val="C00000"/>
                </a:solidFill>
                <a:effectLst/>
                <a:latin typeface="+mj-ea"/>
                <a:ea typeface="+mj-ea"/>
                <a:cs typeface="思源宋体 CN Heavy" panose="02020900000000000000" pitchFamily="18" charset="-122"/>
              </a:rPr>
              <a:t>月，商人马永刚陪同国家统计局原党组书记、局长王保安在五台山拜佛，在进庙之前送给王保安</a:t>
            </a:r>
            <a:r>
              <a:rPr lang="en-US" altLang="zh-CN" sz="1600" b="0" i="0" spc="120" dirty="0">
                <a:solidFill>
                  <a:srgbClr val="C00000"/>
                </a:solidFill>
                <a:effectLst/>
                <a:latin typeface="+mj-ea"/>
                <a:ea typeface="+mj-ea"/>
                <a:cs typeface="思源宋体 CN Heavy" panose="02020900000000000000" pitchFamily="18" charset="-122"/>
              </a:rPr>
              <a:t>2</a:t>
            </a:r>
            <a:r>
              <a:rPr lang="zh-CN" altLang="en-US" sz="1600" b="0" i="0" spc="120" dirty="0">
                <a:solidFill>
                  <a:srgbClr val="C00000"/>
                </a:solidFill>
                <a:effectLst/>
                <a:latin typeface="+mj-ea"/>
                <a:ea typeface="+mj-ea"/>
                <a:cs typeface="思源宋体 CN Heavy" panose="02020900000000000000" pitchFamily="18" charset="-122"/>
              </a:rPr>
              <a:t>万元现金作为香火钱。王保安落马后，“毫无政治信仰，长期搞迷信活动”首次出现在落马省部级官员的问题通报中</a:t>
            </a:r>
          </a:p>
        </p:txBody>
      </p:sp>
    </p:spTree>
    <p:extLst>
      <p:ext uri="{BB962C8B-B14F-4D97-AF65-F5344CB8AC3E}">
        <p14:creationId xmlns:p14="http://schemas.microsoft.com/office/powerpoint/2010/main" val="1833338628"/>
      </p:ext>
    </p:extLst>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6652592" y="1586358"/>
            <a:ext cx="1586766" cy="487627"/>
            <a:chOff x="901053" y="2018836"/>
            <a:chExt cx="1586766" cy="487627"/>
          </a:xfrm>
        </p:grpSpPr>
        <p:sp>
          <p:nvSpPr>
            <p:cNvPr id="65" name="五角星 143"/>
            <p:cNvSpPr/>
            <p:nvPr/>
          </p:nvSpPr>
          <p:spPr>
            <a:xfrm flipH="1">
              <a:off x="901053" y="2018836"/>
              <a:ext cx="487627" cy="48762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cs typeface="+mn-ea"/>
                <a:sym typeface="+mn-lt"/>
              </a:endParaRPr>
            </a:p>
          </p:txBody>
        </p:sp>
        <p:cxnSp>
          <p:nvCxnSpPr>
            <p:cNvPr id="66" name="直接连接符 65"/>
            <p:cNvCxnSpPr/>
            <p:nvPr/>
          </p:nvCxnSpPr>
          <p:spPr>
            <a:xfrm>
              <a:off x="1537615" y="2175538"/>
              <a:ext cx="950204"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67" name="直接连接符 66"/>
            <p:cNvCxnSpPr/>
            <p:nvPr/>
          </p:nvCxnSpPr>
          <p:spPr>
            <a:xfrm>
              <a:off x="1537615" y="2285745"/>
              <a:ext cx="608575"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直接连接符 67"/>
            <p:cNvCxnSpPr/>
            <p:nvPr/>
          </p:nvCxnSpPr>
          <p:spPr>
            <a:xfrm>
              <a:off x="1537615" y="2399619"/>
              <a:ext cx="320427"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grpSp>
      <p:sp>
        <p:nvSpPr>
          <p:cNvPr id="70" name="文本框 12"/>
          <p:cNvSpPr txBox="1"/>
          <p:nvPr/>
        </p:nvSpPr>
        <p:spPr>
          <a:xfrm>
            <a:off x="5445520" y="1477756"/>
            <a:ext cx="1302628" cy="840230"/>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5400" b="1" i="1" kern="1800">
                <a:ln>
                  <a:solidFill>
                    <a:schemeClr val="bg1"/>
                  </a:solidFill>
                </a:ln>
                <a:gradFill>
                  <a:gsLst>
                    <a:gs pos="100000">
                      <a:srgbClr val="A02C32"/>
                    </a:gs>
                    <a:gs pos="33000">
                      <a:srgbClr val="D02E22"/>
                    </a:gs>
                  </a:gsLst>
                  <a:lin ang="5400000" scaled="1"/>
                </a:gradFill>
                <a:effectLst>
                  <a:outerShdw dist="63500" dir="2700000" algn="tl" rotWithShape="0">
                    <a:srgbClr val="A02C32">
                      <a:alpha val="40000"/>
                    </a:srgbClr>
                  </a:outerShdw>
                </a:effectLst>
                <a:latin typeface="字魂35号-经典雅黑" panose="02000000000000000000" pitchFamily="2" charset="-122"/>
                <a:ea typeface="字魂35号-经典雅黑" panose="02000000000000000000" pitchFamily="2" charset="-122"/>
                <a:cs typeface="+mj-cs"/>
              </a:defRPr>
            </a:lvl1pPr>
          </a:lstStyle>
          <a:p>
            <a:pPr algn="l"/>
            <a:r>
              <a:rPr lang="zh-CN" altLang="en-US" sz="4000" b="0" i="0" dirty="0">
                <a:ln>
                  <a:noFill/>
                </a:ln>
                <a:effectLst/>
                <a:latin typeface="+mj-ea"/>
                <a:ea typeface="+mj-ea"/>
              </a:rPr>
              <a:t>前言</a:t>
            </a:r>
          </a:p>
        </p:txBody>
      </p:sp>
      <p:grpSp>
        <p:nvGrpSpPr>
          <p:cNvPr id="71" name="组合 70"/>
          <p:cNvGrpSpPr/>
          <p:nvPr/>
        </p:nvGrpSpPr>
        <p:grpSpPr>
          <a:xfrm flipH="1">
            <a:off x="3808137" y="1586358"/>
            <a:ext cx="1586766" cy="487627"/>
            <a:chOff x="901053" y="2018836"/>
            <a:chExt cx="1586766" cy="487627"/>
          </a:xfrm>
        </p:grpSpPr>
        <p:sp>
          <p:nvSpPr>
            <p:cNvPr id="72" name="五角星 143"/>
            <p:cNvSpPr/>
            <p:nvPr/>
          </p:nvSpPr>
          <p:spPr>
            <a:xfrm flipH="1">
              <a:off x="901053" y="2018836"/>
              <a:ext cx="487627" cy="48762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cs typeface="+mn-ea"/>
                <a:sym typeface="+mn-lt"/>
              </a:endParaRPr>
            </a:p>
          </p:txBody>
        </p:sp>
        <p:cxnSp>
          <p:nvCxnSpPr>
            <p:cNvPr id="73" name="直接连接符 72"/>
            <p:cNvCxnSpPr/>
            <p:nvPr/>
          </p:nvCxnSpPr>
          <p:spPr>
            <a:xfrm>
              <a:off x="1537615" y="2175538"/>
              <a:ext cx="950204"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74" name="直接连接符 73"/>
            <p:cNvCxnSpPr/>
            <p:nvPr/>
          </p:nvCxnSpPr>
          <p:spPr>
            <a:xfrm>
              <a:off x="1537615" y="2285745"/>
              <a:ext cx="608575"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75" name="直接连接符 74"/>
            <p:cNvCxnSpPr/>
            <p:nvPr/>
          </p:nvCxnSpPr>
          <p:spPr>
            <a:xfrm>
              <a:off x="1537615" y="2399619"/>
              <a:ext cx="320427"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矩形 15"/>
          <p:cNvSpPr/>
          <p:nvPr/>
        </p:nvSpPr>
        <p:spPr>
          <a:xfrm>
            <a:off x="867209" y="2324872"/>
            <a:ext cx="10457581" cy="2380908"/>
          </a:xfrm>
          <a:prstGeom prst="rect">
            <a:avLst/>
          </a:prstGeom>
        </p:spPr>
        <p:txBody>
          <a:bodyPr wrap="square">
            <a:spAutoFit/>
          </a:bodyPr>
          <a:lstStyle/>
          <a:p>
            <a:pPr indent="0" fontAlgn="auto">
              <a:lnSpc>
                <a:spcPct val="160000"/>
              </a:lnSpc>
            </a:pPr>
            <a:r>
              <a:rPr lang="zh-CN" altLang="en-US" sz="2400" dirty="0">
                <a:latin typeface="+mj-ea"/>
                <a:ea typeface="+mj-ea"/>
                <a:cs typeface="思源黑体 CN Medium" panose="020B0600000000000000" charset="-122"/>
              </a:rPr>
              <a:t>          近日，中共中央办公厅印发</a:t>
            </a:r>
            <a:r>
              <a:rPr lang="en-US" altLang="zh-CN" sz="2400" dirty="0">
                <a:latin typeface="+mj-ea"/>
                <a:ea typeface="+mj-ea"/>
                <a:cs typeface="思源黑体 CN Medium" panose="020B0600000000000000" charset="-122"/>
              </a:rPr>
              <a:t>《</a:t>
            </a:r>
            <a:r>
              <a:rPr lang="zh-CN" altLang="en-US" sz="2400" dirty="0">
                <a:latin typeface="+mj-ea"/>
                <a:ea typeface="+mj-ea"/>
                <a:cs typeface="思源黑体 CN Medium" panose="020B0600000000000000" charset="-122"/>
              </a:rPr>
              <a:t>关于在全党开展党纪学习教育的通知</a:t>
            </a:r>
            <a:r>
              <a:rPr lang="en-US" altLang="zh-CN" sz="2400" dirty="0">
                <a:latin typeface="+mj-ea"/>
                <a:ea typeface="+mj-ea"/>
                <a:cs typeface="思源黑体 CN Medium" panose="020B0600000000000000" charset="-122"/>
              </a:rPr>
              <a:t>》</a:t>
            </a:r>
            <a:r>
              <a:rPr lang="zh-CN" altLang="en-US" sz="2400" dirty="0">
                <a:latin typeface="+mj-ea"/>
                <a:ea typeface="+mj-ea"/>
                <a:cs typeface="思源黑体 CN Medium" panose="020B0600000000000000" charset="-122"/>
              </a:rPr>
              <a:t>。</a:t>
            </a:r>
          </a:p>
          <a:p>
            <a:pPr indent="0" fontAlgn="auto">
              <a:lnSpc>
                <a:spcPct val="160000"/>
              </a:lnSpc>
            </a:pPr>
            <a:r>
              <a:rPr lang="zh-CN" altLang="en-US" sz="2400" dirty="0">
                <a:latin typeface="+mj-ea"/>
                <a:ea typeface="+mj-ea"/>
                <a:cs typeface="思源黑体 CN Medium" panose="020B0600000000000000" charset="-122"/>
              </a:rPr>
              <a:t>          </a:t>
            </a:r>
            <a:r>
              <a:rPr lang="en-US" altLang="zh-CN" sz="2400" dirty="0">
                <a:latin typeface="+mj-ea"/>
                <a:ea typeface="+mj-ea"/>
                <a:cs typeface="思源黑体 CN Medium" panose="020B0600000000000000" charset="-122"/>
              </a:rPr>
              <a:t>4</a:t>
            </a:r>
            <a:r>
              <a:rPr lang="zh-CN" altLang="en-US" sz="2400" dirty="0">
                <a:latin typeface="+mj-ea"/>
                <a:ea typeface="+mj-ea"/>
                <a:cs typeface="思源黑体 CN Medium" panose="020B0600000000000000" charset="-122"/>
              </a:rPr>
              <a:t>月</a:t>
            </a:r>
            <a:r>
              <a:rPr lang="en-US" altLang="zh-CN" sz="2400" dirty="0">
                <a:latin typeface="+mj-ea"/>
                <a:ea typeface="+mj-ea"/>
                <a:cs typeface="思源黑体 CN Medium" panose="020B0600000000000000" charset="-122"/>
              </a:rPr>
              <a:t>3</a:t>
            </a:r>
            <a:r>
              <a:rPr lang="zh-CN" altLang="en-US" sz="2400" dirty="0">
                <a:latin typeface="+mj-ea"/>
                <a:ea typeface="+mj-ea"/>
                <a:cs typeface="思源黑体 CN Medium" panose="020B0600000000000000" charset="-122"/>
              </a:rPr>
              <a:t>日，中央党的建设工作领导小组召开会议，学习贯彻习近平总书记关于党纪学习教育的重要讲话和重要指示精神，听取党纪学习教育准备工作情况汇报，研究部署党纪学习教育工作。</a:t>
            </a:r>
            <a:endParaRPr sz="2400" dirty="0">
              <a:latin typeface="+mj-ea"/>
              <a:ea typeface="+mj-ea"/>
              <a:cs typeface="思源黑体 CN Medium" panose="020B0600000000000000" charset="-122"/>
            </a:endParaRPr>
          </a:p>
        </p:txBody>
      </p:sp>
      <p:pic>
        <p:nvPicPr>
          <p:cNvPr id="6" name="图片 5" descr="图片11"/>
          <p:cNvPicPr>
            <a:picLocks noChangeAspect="1"/>
          </p:cNvPicPr>
          <p:nvPr/>
        </p:nvPicPr>
        <p:blipFill>
          <a:blip r:embed="rId2"/>
          <a:stretch>
            <a:fillRect/>
          </a:stretch>
        </p:blipFill>
        <p:spPr>
          <a:xfrm>
            <a:off x="0" y="0"/>
            <a:ext cx="4651375" cy="1321435"/>
          </a:xfrm>
          <a:prstGeom prst="rect">
            <a:avLst/>
          </a:prstGeom>
          <a:noFill/>
          <a:ln w="9525">
            <a:noFill/>
          </a:ln>
        </p:spPr>
      </p:pic>
      <p:pic>
        <p:nvPicPr>
          <p:cNvPr id="12" name="图片 11"/>
          <p:cNvPicPr>
            <a:picLocks noChangeAspect="1"/>
          </p:cNvPicPr>
          <p:nvPr/>
        </p:nvPicPr>
        <p:blipFill>
          <a:blip r:embed="rId3"/>
          <a:stretch>
            <a:fillRect/>
          </a:stretch>
        </p:blipFill>
        <p:spPr>
          <a:xfrm>
            <a:off x="9852025" y="501650"/>
            <a:ext cx="2090420" cy="1176020"/>
          </a:xfrm>
          <a:prstGeom prst="rect">
            <a:avLst/>
          </a:prstGeom>
          <a:noFill/>
          <a:ln w="9525">
            <a:noFill/>
          </a:ln>
        </p:spPr>
      </p:pic>
      <p:grpSp>
        <p:nvGrpSpPr>
          <p:cNvPr id="7" name="组合 6"/>
          <p:cNvGrpSpPr/>
          <p:nvPr/>
        </p:nvGrpSpPr>
        <p:grpSpPr>
          <a:xfrm>
            <a:off x="-38735" y="4335780"/>
            <a:ext cx="12267565" cy="2688590"/>
            <a:chOff x="5" y="6644"/>
            <a:chExt cx="19196" cy="4206"/>
          </a:xfrm>
        </p:grpSpPr>
        <p:grpSp>
          <p:nvGrpSpPr>
            <p:cNvPr id="3" name="组合 2"/>
            <p:cNvGrpSpPr/>
            <p:nvPr/>
          </p:nvGrpSpPr>
          <p:grpSpPr>
            <a:xfrm>
              <a:off x="5" y="7344"/>
              <a:ext cx="19156" cy="3393"/>
              <a:chOff x="0" y="7305"/>
              <a:chExt cx="19200" cy="4129"/>
            </a:xfrm>
          </p:grpSpPr>
          <p:pic>
            <p:nvPicPr>
              <p:cNvPr id="8" name="图片 7" descr="城市建筑绘制"/>
              <p:cNvPicPr>
                <a:picLocks noChangeAspect="1"/>
              </p:cNvPicPr>
              <p:nvPr/>
            </p:nvPicPr>
            <p:blipFill>
              <a:blip r:embed="rId4"/>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5"/>
              <a:stretch>
                <a:fillRect/>
              </a:stretch>
            </p:blipFill>
            <p:spPr>
              <a:xfrm>
                <a:off x="0" y="9486"/>
                <a:ext cx="19200" cy="1948"/>
              </a:xfrm>
              <a:prstGeom prst="rect">
                <a:avLst/>
              </a:prstGeom>
            </p:spPr>
          </p:pic>
        </p:grpSp>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10" name="图片 9"/>
            <p:cNvPicPr>
              <a:picLocks noChangeAspect="1"/>
            </p:cNvPicPr>
            <p:nvPr/>
          </p:nvPicPr>
          <p:blipFill rotWithShape="1">
            <a:blip r:embed="rId7">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spTree>
    <p:extLst>
      <p:ext uri="{BB962C8B-B14F-4D97-AF65-F5344CB8AC3E}">
        <p14:creationId xmlns:p14="http://schemas.microsoft.com/office/powerpoint/2010/main" val="2637692735"/>
      </p:ext>
    </p:extLst>
  </p:cSld>
  <p:clrMapOvr>
    <a:masterClrMapping/>
  </p:clrMapOvr>
  <mc:AlternateContent xmlns:mc="http://schemas.openxmlformats.org/markup-compatibility/2006" xmlns:p14="http://schemas.microsoft.com/office/powerpoint/2010/main">
    <mc:Choice Requires="p14">
      <p:transition advTm="0">
        <p:random/>
      </p:transition>
    </mc:Choice>
    <mc:Fallback xmlns="">
      <p:transition advTm="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1"/>
          <p:cNvPicPr>
            <a:picLocks noChangeAspect="1"/>
          </p:cNvPicPr>
          <p:nvPr/>
        </p:nvPicPr>
        <p:blipFill>
          <a:blip r:embed="rId9"/>
          <a:stretch>
            <a:fillRect/>
          </a:stretch>
        </p:blipFill>
        <p:spPr>
          <a:xfrm>
            <a:off x="-55541" y="-43183"/>
            <a:ext cx="4813132" cy="1367926"/>
          </a:xfrm>
          <a:prstGeom prst="rect">
            <a:avLst/>
          </a:prstGeom>
          <a:noFill/>
          <a:ln w="9525">
            <a:noFill/>
          </a:ln>
        </p:spPr>
      </p:pic>
      <p:pic>
        <p:nvPicPr>
          <p:cNvPr id="22" name="图片 21"/>
          <p:cNvPicPr>
            <a:picLocks noChangeAspect="1"/>
          </p:cNvPicPr>
          <p:nvPr/>
        </p:nvPicPr>
        <p:blipFill>
          <a:blip r:embed="rId10"/>
          <a:stretch>
            <a:fillRect/>
          </a:stretch>
        </p:blipFill>
        <p:spPr>
          <a:xfrm>
            <a:off x="9814475" y="340217"/>
            <a:ext cx="2167735" cy="1218756"/>
          </a:xfrm>
          <a:prstGeom prst="rect">
            <a:avLst/>
          </a:prstGeom>
          <a:noFill/>
          <a:ln w="9525">
            <a:noFill/>
          </a:ln>
        </p:spPr>
      </p:pic>
      <p:grpSp>
        <p:nvGrpSpPr>
          <p:cNvPr id="3" name="组合 2"/>
          <p:cNvGrpSpPr/>
          <p:nvPr/>
        </p:nvGrpSpPr>
        <p:grpSpPr>
          <a:xfrm>
            <a:off x="3912063" y="1510748"/>
            <a:ext cx="3841963" cy="894483"/>
            <a:chOff x="641909" y="2239279"/>
            <a:chExt cx="2533206" cy="640587"/>
          </a:xfrm>
        </p:grpSpPr>
        <p:sp>
          <p:nvSpPr>
            <p:cNvPr id="10" name="对角圆角矩形 9"/>
            <p:cNvSpPr/>
            <p:nvPr/>
          </p:nvSpPr>
          <p:spPr>
            <a:xfrm>
              <a:off x="935024" y="2360753"/>
              <a:ext cx="1917577" cy="519113"/>
            </a:xfrm>
            <a:prstGeom prst="round2DiagRect">
              <a:avLst>
                <a:gd name="adj1" fmla="val 50000"/>
                <a:gd name="adj2" fmla="val 0"/>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rtlCol="0" anchor="ctr"/>
            <a:lstStyle/>
            <a:p>
              <a:pPr algn="ctr" defTabSz="1218565">
                <a:defRPr/>
              </a:pPr>
              <a:endParaRPr lang="zh-CN" altLang="en-US" sz="2880" kern="0">
                <a:solidFill>
                  <a:prstClr val="white"/>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endParaRPr>
            </a:p>
          </p:txBody>
        </p:sp>
        <p:sp>
          <p:nvSpPr>
            <p:cNvPr id="11" name="五角星 10"/>
            <p:cNvSpPr/>
            <p:nvPr/>
          </p:nvSpPr>
          <p:spPr>
            <a:xfrm rot="20868462">
              <a:off x="686899" y="2239279"/>
              <a:ext cx="507361" cy="521603"/>
            </a:xfrm>
            <a:prstGeom prst="star5">
              <a:avLst/>
            </a:prstGeom>
            <a:gradFill flip="none" rotWithShape="1">
              <a:gsLst>
                <a:gs pos="17000">
                  <a:srgbClr val="FFF200"/>
                </a:gs>
                <a:gs pos="79000">
                  <a:srgbClr val="FF7A00"/>
                </a:gs>
              </a:gsLst>
              <a:path path="circle">
                <a:fillToRect l="50000" t="50000" r="50000" b="50000"/>
              </a:path>
              <a:tileRect/>
            </a:gradFill>
            <a:ln w="12700" cap="flat" cmpd="sng" algn="ctr">
              <a:solidFill>
                <a:srgbClr val="FFFF00"/>
              </a:solidFill>
              <a:prstDash val="solid"/>
            </a:ln>
            <a:effectLst>
              <a:outerShdw blurRad="38100" sx="102000" sy="102000" algn="ctr" rotWithShape="0">
                <a:prstClr val="black"/>
              </a:outerShdw>
            </a:effectLst>
          </p:spPr>
          <p:txBody>
            <a:bodyPr rtlCol="0" anchor="ctr"/>
            <a:lstStyle/>
            <a:p>
              <a:pPr algn="ctr" defTabSz="1218565">
                <a:defRPr/>
              </a:pPr>
              <a:endParaRPr lang="zh-CN" altLang="en-US" sz="2880" kern="0">
                <a:solidFill>
                  <a:prstClr val="white"/>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endParaRPr>
            </a:p>
          </p:txBody>
        </p:sp>
        <p:sp>
          <p:nvSpPr>
            <p:cNvPr id="12" name="TextBox 495"/>
            <p:cNvSpPr txBox="1"/>
            <p:nvPr/>
          </p:nvSpPr>
          <p:spPr>
            <a:xfrm>
              <a:off x="641909" y="2429282"/>
              <a:ext cx="2533206" cy="359258"/>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charset="-122"/>
                  <a:ea typeface="微软雅黑" panose="020B050302020402020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defTabSz="1218565">
                <a:defRPr/>
              </a:pPr>
              <a:r>
                <a:rPr lang="zh-CN" altLang="en-US" sz="2665" b="0" dirty="0">
                  <a:solidFill>
                    <a:prstClr val="white"/>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rPr>
                <a:t>第三部分</a:t>
              </a:r>
              <a:endParaRPr lang="zh-CN" altLang="en-US" sz="1865" b="0" dirty="0">
                <a:solidFill>
                  <a:prstClr val="white"/>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endParaRPr>
            </a:p>
          </p:txBody>
        </p:sp>
      </p:grpSp>
      <p:sp>
        <p:nvSpPr>
          <p:cNvPr id="4" name="矩形 3"/>
          <p:cNvSpPr/>
          <p:nvPr>
            <p:custDataLst>
              <p:tags r:id="rId1"/>
            </p:custDataLst>
          </p:nvPr>
        </p:nvSpPr>
        <p:spPr>
          <a:xfrm>
            <a:off x="-434340" y="2797810"/>
            <a:ext cx="13150850" cy="1863725"/>
          </a:xfrm>
          <a:prstGeom prst="rect">
            <a:avLst/>
          </a:prstGeom>
        </p:spPr>
        <p:txBody>
          <a:bodyPr wrap="square">
            <a:spAutoFit/>
          </a:bodyPr>
          <a:lstStyle/>
          <a:p>
            <a:pPr algn="ctr">
              <a:lnSpc>
                <a:spcPct val="120000"/>
              </a:lnSpc>
            </a:pPr>
            <a:r>
              <a:rPr lang="zh-CN" altLang="en-US" sz="48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 坚持与时俱进，在总结从严管</a:t>
            </a:r>
          </a:p>
          <a:p>
            <a:pPr algn="ctr">
              <a:lnSpc>
                <a:spcPct val="120000"/>
              </a:lnSpc>
            </a:pPr>
            <a:r>
              <a:rPr lang="zh-CN" altLang="en-US" sz="48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党治党经验基础上完善纪律规范</a:t>
            </a:r>
          </a:p>
        </p:txBody>
      </p:sp>
      <p:grpSp>
        <p:nvGrpSpPr>
          <p:cNvPr id="6" name="组合 5"/>
          <p:cNvGrpSpPr/>
          <p:nvPr/>
        </p:nvGrpSpPr>
        <p:grpSpPr>
          <a:xfrm>
            <a:off x="1936115" y="2619375"/>
            <a:ext cx="7608570" cy="257810"/>
            <a:chOff x="3423" y="3251"/>
            <a:chExt cx="11982" cy="406"/>
          </a:xfrm>
        </p:grpSpPr>
        <p:cxnSp>
          <p:nvCxnSpPr>
            <p:cNvPr id="5" name="直接连接符 4"/>
            <p:cNvCxnSpPr/>
            <p:nvPr>
              <p:custDataLst>
                <p:tags r:id="rId2"/>
              </p:custDataLst>
            </p:nvPr>
          </p:nvCxnSpPr>
          <p:spPr>
            <a:xfrm>
              <a:off x="10239" y="3453"/>
              <a:ext cx="5167" cy="0"/>
            </a:xfrm>
            <a:prstGeom prst="line">
              <a:avLst/>
            </a:prstGeom>
            <a:noFill/>
            <a:ln w="28575" cap="flat" cmpd="sng" algn="ctr">
              <a:solidFill>
                <a:srgbClr val="C00000"/>
              </a:solidFill>
              <a:prstDash val="solid"/>
              <a:miter lim="800000"/>
            </a:ln>
            <a:effectLst/>
          </p:spPr>
        </p:cxnSp>
        <p:cxnSp>
          <p:nvCxnSpPr>
            <p:cNvPr id="8" name="直接连接符 7"/>
            <p:cNvCxnSpPr/>
            <p:nvPr>
              <p:custDataLst>
                <p:tags r:id="rId3"/>
              </p:custDataLst>
            </p:nvPr>
          </p:nvCxnSpPr>
          <p:spPr>
            <a:xfrm>
              <a:off x="3423" y="3453"/>
              <a:ext cx="5239" cy="0"/>
            </a:xfrm>
            <a:prstGeom prst="line">
              <a:avLst/>
            </a:prstGeom>
            <a:noFill/>
            <a:ln w="28575" cap="flat" cmpd="sng" algn="ctr">
              <a:solidFill>
                <a:srgbClr val="C00000"/>
              </a:solidFill>
              <a:prstDash val="solid"/>
              <a:miter lim="800000"/>
            </a:ln>
            <a:effectLst/>
          </p:spPr>
        </p:cxnSp>
        <p:grpSp>
          <p:nvGrpSpPr>
            <p:cNvPr id="7" name="组合 6"/>
            <p:cNvGrpSpPr/>
            <p:nvPr/>
          </p:nvGrpSpPr>
          <p:grpSpPr>
            <a:xfrm>
              <a:off x="8822" y="3251"/>
              <a:ext cx="1257" cy="407"/>
              <a:chOff x="6759082" y="3978812"/>
              <a:chExt cx="797928" cy="258522"/>
            </a:xfrm>
            <a:gradFill>
              <a:gsLst>
                <a:gs pos="0">
                  <a:srgbClr val="C00000"/>
                </a:gs>
                <a:gs pos="100000">
                  <a:srgbClr val="E72D1E"/>
                </a:gs>
              </a:gsLst>
              <a:lin ang="18900000" scaled="1"/>
            </a:gradFill>
          </p:grpSpPr>
          <p:sp>
            <p:nvSpPr>
              <p:cNvPr id="9" name="五角星 8"/>
              <p:cNvSpPr/>
              <p:nvPr>
                <p:custDataLst>
                  <p:tags r:id="rId4"/>
                </p:custDataLst>
              </p:nvPr>
            </p:nvSpPr>
            <p:spPr>
              <a:xfrm>
                <a:off x="7028785" y="3978812"/>
                <a:ext cx="258522" cy="258522"/>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4" name="五角星 13"/>
              <p:cNvSpPr/>
              <p:nvPr>
                <p:custDataLst>
                  <p:tags r:id="rId5"/>
                </p:custDataLst>
              </p:nvPr>
            </p:nvSpPr>
            <p:spPr>
              <a:xfrm>
                <a:off x="7367082" y="4013109"/>
                <a:ext cx="189928" cy="189928"/>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5" name="五角星 14"/>
              <p:cNvSpPr/>
              <p:nvPr>
                <p:custDataLst>
                  <p:tags r:id="rId6"/>
                </p:custDataLst>
              </p:nvPr>
            </p:nvSpPr>
            <p:spPr>
              <a:xfrm>
                <a:off x="6759082" y="4013109"/>
                <a:ext cx="189928" cy="189928"/>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grpSp>
      <p:grpSp>
        <p:nvGrpSpPr>
          <p:cNvPr id="13" name="组合 12"/>
          <p:cNvGrpSpPr/>
          <p:nvPr/>
        </p:nvGrpSpPr>
        <p:grpSpPr>
          <a:xfrm>
            <a:off x="-38735" y="4335780"/>
            <a:ext cx="12267565" cy="2688590"/>
            <a:chOff x="5" y="6644"/>
            <a:chExt cx="19196" cy="4206"/>
          </a:xfrm>
        </p:grpSpPr>
        <p:grpSp>
          <p:nvGrpSpPr>
            <p:cNvPr id="16" name="组合 15"/>
            <p:cNvGrpSpPr/>
            <p:nvPr/>
          </p:nvGrpSpPr>
          <p:grpSpPr>
            <a:xfrm>
              <a:off x="5" y="7344"/>
              <a:ext cx="19156" cy="3393"/>
              <a:chOff x="0" y="7305"/>
              <a:chExt cx="19200" cy="4129"/>
            </a:xfrm>
          </p:grpSpPr>
          <p:pic>
            <p:nvPicPr>
              <p:cNvPr id="17" name="图片 16" descr="城市建筑绘制"/>
              <p:cNvPicPr>
                <a:picLocks noChangeAspect="1"/>
              </p:cNvPicPr>
              <p:nvPr/>
            </p:nvPicPr>
            <p:blipFill>
              <a:blip r:embed="rId11"/>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12"/>
              <a:stretch>
                <a:fillRect/>
              </a:stretch>
            </p:blipFill>
            <p:spPr>
              <a:xfrm>
                <a:off x="0" y="9486"/>
                <a:ext cx="19200" cy="1948"/>
              </a:xfrm>
              <a:prstGeom prst="rect">
                <a:avLst/>
              </a:prstGeom>
            </p:spPr>
          </p:pic>
        </p:grpSp>
        <p:pic>
          <p:nvPicPr>
            <p:cNvPr id="18" name="图片 17"/>
            <p:cNvPicPr>
              <a:picLocks noChangeAspect="1"/>
            </p:cNvPicPr>
            <p:nvPr/>
          </p:nvPicPr>
          <p:blipFill rotWithShape="1">
            <a:blip r:embed="rId13"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19" name="图片 18"/>
            <p:cNvPicPr>
              <a:picLocks noChangeAspect="1"/>
            </p:cNvPicPr>
            <p:nvPr/>
          </p:nvPicPr>
          <p:blipFill rotWithShape="1">
            <a:blip r:embed="rId14">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spTree>
  </p:cSld>
  <p:clrMapOvr>
    <a:masterClrMapping/>
  </p:clrMapOvr>
  <mc:AlternateContent xmlns:mc="http://schemas.openxmlformats.org/markup-compatibility/2006" xmlns:p15="http://schemas.microsoft.com/office/powerpoint/2012/main">
    <mc:Choice Requires="p15">
      <p:transition advClick="0" advTm="0">
        <p15:prstTrans prst="drape"/>
      </p:transition>
    </mc:Choice>
    <mc:Fallback xmlns="">
      <p:transition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60375"/>
          </a:xfrm>
          <a:prstGeom prst="rect">
            <a:avLst/>
          </a:prstGeom>
          <a:noFill/>
        </p:spPr>
        <p:txBody>
          <a:bodyPr wrap="square" rtlCol="0" anchor="t">
            <a:spAutoFit/>
          </a:bodyPr>
          <a:lstStyle/>
          <a:p>
            <a:pPr algn="l">
              <a:lnSpc>
                <a:spcPct val="120000"/>
              </a:lnSpc>
            </a:pPr>
            <a:r>
              <a:rPr lang="zh-CN" altLang="en-US" sz="20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坚持与时俱进，在总结从严管党治党经验基础上完善纪律规范</a:t>
            </a:r>
          </a:p>
        </p:txBody>
      </p:sp>
      <p:sp>
        <p:nvSpPr>
          <p:cNvPr id="19" name="文本框 18"/>
          <p:cNvSpPr txBox="1"/>
          <p:nvPr>
            <p:custDataLst>
              <p:tags r:id="rId1"/>
            </p:custDataLst>
          </p:nvPr>
        </p:nvSpPr>
        <p:spPr>
          <a:xfrm>
            <a:off x="1028700" y="1251248"/>
            <a:ext cx="9622790"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spc="120" dirty="0">
                <a:solidFill>
                  <a:srgbClr val="C00000"/>
                </a:solidFill>
                <a:latin typeface="思源宋体 CN Heavy" panose="02020900000000000000" pitchFamily="18" charset="-122"/>
                <a:ea typeface="思源宋体 CN Heavy" panose="02020900000000000000" pitchFamily="18" charset="-122"/>
              </a:rPr>
              <a:t>增加不重视家风建设，对配偶、子女及其配偶失管失教等行为的处分规定，以更好落实社会主义核心价值观要求</a:t>
            </a:r>
          </a:p>
        </p:txBody>
      </p:sp>
      <p:sp>
        <p:nvSpPr>
          <p:cNvPr id="20" name="矩形: 圆角 19"/>
          <p:cNvSpPr/>
          <p:nvPr>
            <p:custDataLst>
              <p:tags r:id="rId2"/>
            </p:custDataLst>
          </p:nvPr>
        </p:nvSpPr>
        <p:spPr>
          <a:xfrm>
            <a:off x="695325" y="2336800"/>
            <a:ext cx="10801350" cy="3872230"/>
          </a:xfrm>
          <a:prstGeom prst="roundRect">
            <a:avLst>
              <a:gd name="adj" fmla="val 308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6" name="矩形: 圆角 20"/>
          <p:cNvSpPr/>
          <p:nvPr>
            <p:custDataLst>
              <p:tags r:id="rId3"/>
            </p:custDataLst>
          </p:nvPr>
        </p:nvSpPr>
        <p:spPr>
          <a:xfrm>
            <a:off x="849630" y="3955415"/>
            <a:ext cx="10492740" cy="2007870"/>
          </a:xfrm>
          <a:prstGeom prst="roundRect">
            <a:avLst>
              <a:gd name="adj" fmla="val 4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思源黑体 CN Medium" panose="020B0600000000000000" charset="-122"/>
              <a:ea typeface="思源黑体 CN Medium" panose="020B0600000000000000" charset="-122"/>
              <a:sym typeface="思源宋体 CN Light" panose="02020300000000000000" pitchFamily="18" charset="-122"/>
            </a:endParaRPr>
          </a:p>
        </p:txBody>
      </p:sp>
      <p:sp>
        <p:nvSpPr>
          <p:cNvPr id="22" name="文本框 21"/>
          <p:cNvSpPr txBox="1"/>
          <p:nvPr>
            <p:custDataLst>
              <p:tags r:id="rId4"/>
            </p:custDataLst>
          </p:nvPr>
        </p:nvSpPr>
        <p:spPr>
          <a:xfrm>
            <a:off x="1271905" y="2565400"/>
            <a:ext cx="9622790" cy="1198880"/>
          </a:xfrm>
          <a:prstGeom prst="rect">
            <a:avLst/>
          </a:prstGeom>
          <a:noFill/>
        </p:spPr>
        <p:txBody>
          <a:bodyPr wrap="square">
            <a:spAutoFit/>
          </a:bodyPr>
          <a:lstStyle/>
          <a:p>
            <a:pPr algn="ctr"/>
            <a:r>
              <a:rPr lang="zh-CN" altLang="en-US" b="1" spc="120" dirty="0">
                <a:solidFill>
                  <a:schemeClr val="bg1"/>
                </a:solidFill>
                <a:latin typeface="思源黑体 CN Medium" panose="020B0600000000000000" charset="-122"/>
                <a:ea typeface="思源黑体 CN Medium" panose="020B0600000000000000" charset="-122"/>
                <a:cs typeface="思源黑体 CN Medium" panose="020B0600000000000000" charset="-122"/>
              </a:rPr>
              <a:t>第一百零六条例对“离职或者退（离）休后利用原职权或者职务上的影响，为配偶、子女及其配偶等亲属和其他特定关系人从事经营活动谋取利益”以及“离职或者退（离）休后利用原职权或者职务上的影响为他人谋取利益，本人的配偶、子女及其配偶等亲属和其他特定关系人收受对方财物”的行为都作出了明确处分规定。</a:t>
            </a:r>
          </a:p>
        </p:txBody>
      </p:sp>
      <p:sp>
        <p:nvSpPr>
          <p:cNvPr id="7" name="文本框 6"/>
          <p:cNvSpPr txBox="1"/>
          <p:nvPr>
            <p:custDataLst>
              <p:tags r:id="rId5"/>
            </p:custDataLst>
          </p:nvPr>
        </p:nvSpPr>
        <p:spPr>
          <a:xfrm>
            <a:off x="1324610" y="4265295"/>
            <a:ext cx="9622790" cy="1337945"/>
          </a:xfrm>
          <a:prstGeom prst="rect">
            <a:avLst/>
          </a:prstGeom>
          <a:noFill/>
        </p:spPr>
        <p:txBody>
          <a:bodyPr wrap="square">
            <a:spAutoFit/>
          </a:bodyPr>
          <a:lstStyle/>
          <a:p>
            <a:pPr>
              <a:lnSpc>
                <a:spcPct val="150000"/>
              </a:lnSpc>
            </a:pPr>
            <a:r>
              <a:rPr lang="zh-CN" altLang="en-US" b="0" i="0" spc="120" dirty="0">
                <a:solidFill>
                  <a:srgbClr val="222222"/>
                </a:solidFill>
                <a:effectLst/>
                <a:latin typeface="思源黑体 CN Medium" panose="020B0600000000000000" charset="-122"/>
                <a:ea typeface="思源黑体 CN Medium" panose="020B0600000000000000" charset="-122"/>
                <a:cs typeface="思源黑体 CN Medium" panose="020B0600000000000000" charset="-122"/>
              </a:rPr>
              <a:t>与此同时，条例还完善了为亲属和其他特定关系人经营名贵特产类特殊资源提供帮助谋取利益的，以及领导干部对亲属违规经商办企业行为拒不纠正等的处分规定，释放出从严治党越来越严、越往后执纪越严的强烈信号。</a:t>
            </a:r>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60375"/>
          </a:xfrm>
          <a:prstGeom prst="rect">
            <a:avLst/>
          </a:prstGeom>
          <a:noFill/>
        </p:spPr>
        <p:txBody>
          <a:bodyPr wrap="square" rtlCol="0" anchor="t">
            <a:spAutoFit/>
          </a:bodyPr>
          <a:lstStyle/>
          <a:p>
            <a:pPr algn="l">
              <a:lnSpc>
                <a:spcPct val="120000"/>
              </a:lnSpc>
            </a:pPr>
            <a:r>
              <a:rPr lang="zh-CN" altLang="en-US" sz="20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坚持与时俱进，在总结从严管党治党经验基础上完善纪律规范</a:t>
            </a:r>
          </a:p>
        </p:txBody>
      </p:sp>
      <p:sp>
        <p:nvSpPr>
          <p:cNvPr id="24" name="矩形 23"/>
          <p:cNvSpPr/>
          <p:nvPr>
            <p:custDataLst>
              <p:tags r:id="rId1"/>
            </p:custDataLst>
          </p:nvPr>
        </p:nvSpPr>
        <p:spPr>
          <a:xfrm>
            <a:off x="2280285" y="1558290"/>
            <a:ext cx="8241030" cy="437515"/>
          </a:xfrm>
          <a:prstGeom prst="rect">
            <a:avLst/>
          </a:prstGeom>
        </p:spPr>
        <p:txBody>
          <a:bodyPr wrap="square">
            <a:spAutoFit/>
          </a:bodyPr>
          <a:lstStyle/>
          <a:p>
            <a:pPr marL="285750" lvl="0" indent="-285750">
              <a:lnSpc>
                <a:spcPts val="2700"/>
              </a:lnSpc>
              <a:buFont typeface="Wingdings" panose="05000000000000000000" pitchFamily="2" charset="2"/>
              <a:buChar char="l"/>
              <a:defRPr/>
            </a:pPr>
            <a:r>
              <a:rPr lang="zh-CN" altLang="en-US" sz="2800" dirty="0">
                <a:gradFill>
                  <a:gsLst>
                    <a:gs pos="0">
                      <a:srgbClr val="E30000"/>
                    </a:gs>
                    <a:gs pos="100000">
                      <a:srgbClr val="760303"/>
                    </a:gs>
                  </a:gsLst>
                  <a:lin ang="5400000" scaled="0"/>
                </a:gradFill>
                <a:effectLst/>
                <a:latin typeface="思源宋体 CN Heavy" panose="02020900000000000000" pitchFamily="18" charset="-122"/>
                <a:ea typeface="思源宋体 CN Heavy" panose="02020900000000000000" pitchFamily="18" charset="-122"/>
                <a:cs typeface="思源宋体 CN Heavy" panose="02020900000000000000" pitchFamily="18" charset="-122"/>
              </a:rPr>
              <a:t>条例在坚持与时俱进上还体现在多个方面——</a:t>
            </a:r>
          </a:p>
        </p:txBody>
      </p:sp>
      <p:grpSp>
        <p:nvGrpSpPr>
          <p:cNvPr id="25" name="组合 24"/>
          <p:cNvGrpSpPr/>
          <p:nvPr/>
        </p:nvGrpSpPr>
        <p:grpSpPr>
          <a:xfrm>
            <a:off x="1064532" y="2201434"/>
            <a:ext cx="9581515" cy="1749425"/>
            <a:chOff x="6692872" y="2042725"/>
            <a:chExt cx="9581515" cy="1749425"/>
          </a:xfrm>
        </p:grpSpPr>
        <p:sp>
          <p:nvSpPr>
            <p:cNvPr id="26" name="矩形: 圆角 25"/>
            <p:cNvSpPr/>
            <p:nvPr>
              <p:custDataLst>
                <p:tags r:id="rId5"/>
              </p:custDataLst>
            </p:nvPr>
          </p:nvSpPr>
          <p:spPr>
            <a:xfrm>
              <a:off x="6931632" y="2042725"/>
              <a:ext cx="9342755" cy="1749425"/>
            </a:xfrm>
            <a:prstGeom prst="roundRect">
              <a:avLst>
                <a:gd name="adj" fmla="val 50000"/>
              </a:avLst>
            </a:prstGeom>
            <a:gradFill flip="none" rotWithShape="1">
              <a:gsLst>
                <a:gs pos="56643">
                  <a:srgbClr val="EB541B"/>
                </a:gs>
                <a:gs pos="61000">
                  <a:srgbClr val="EB541B"/>
                </a:gs>
                <a:gs pos="100000">
                  <a:srgbClr val="C00000"/>
                </a:gs>
                <a:gs pos="0">
                  <a:srgbClr val="D21305"/>
                </a:gs>
              </a:gsLst>
              <a:lin ang="0" scaled="1"/>
              <a:tileRect/>
            </a:gradFill>
            <a:ln w="12700" cap="flat" cmpd="sng" algn="ctr">
              <a:noFill/>
              <a:prstDash val="solid"/>
              <a:miter lim="800000"/>
            </a:ln>
            <a:effectLst/>
          </p:spPr>
          <p:txBody>
            <a:bodyPr lIns="96076" tIns="48039" rIns="96076" bIns="48039"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90" b="0" i="0" u="none" strike="noStrike" kern="0" cap="none" spc="0" normalizeH="0" baseline="0" noProof="0" dirty="0">
                <a:ln>
                  <a:noFill/>
                </a:ln>
                <a:solidFill>
                  <a:srgbClr val="FFFFFF"/>
                </a:solidFill>
                <a:effectLst/>
                <a:uLnTx/>
                <a:uFillTx/>
                <a:latin typeface="思源黑体 CN Medium" panose="020B0600000000000000" charset="-122"/>
                <a:ea typeface="思源黑体 CN Medium" panose="020B0600000000000000" charset="-122"/>
                <a:cs typeface="+mn-cs"/>
              </a:endParaRPr>
            </a:p>
          </p:txBody>
        </p:sp>
        <p:pic>
          <p:nvPicPr>
            <p:cNvPr id="27" name="图片 26"/>
            <p:cNvPicPr>
              <a:picLocks noChangeAspect="1"/>
            </p:cNvPicPr>
            <p:nvPr>
              <p:custDataLst>
                <p:tags r:id="rId6"/>
              </p:custDataLst>
            </p:nvPr>
          </p:nvPicPr>
          <p:blipFill>
            <a:blip r:embed="rId9">
              <a:extLst>
                <a:ext uri="{28A0092B-C50C-407E-A947-70E740481C1C}">
                  <a14:useLocalDpi xmlns:a14="http://schemas.microsoft.com/office/drawing/2010/main" val="0"/>
                </a:ext>
              </a:extLst>
            </a:blip>
            <a:stretch>
              <a:fillRect/>
            </a:stretch>
          </p:blipFill>
          <p:spPr>
            <a:xfrm>
              <a:off x="6692872" y="2632698"/>
              <a:ext cx="507430" cy="507431"/>
            </a:xfrm>
            <a:prstGeom prst="rect">
              <a:avLst/>
            </a:prstGeom>
          </p:spPr>
        </p:pic>
        <p:sp>
          <p:nvSpPr>
            <p:cNvPr id="28" name="文本框 27"/>
            <p:cNvSpPr txBox="1"/>
            <p:nvPr>
              <p:custDataLst>
                <p:tags r:id="rId7"/>
              </p:custDataLst>
            </p:nvPr>
          </p:nvSpPr>
          <p:spPr>
            <a:xfrm>
              <a:off x="7287867" y="2163375"/>
              <a:ext cx="8653780" cy="1449070"/>
            </a:xfrm>
            <a:prstGeom prst="rect">
              <a:avLst/>
            </a:prstGeom>
            <a:noFill/>
          </p:spPr>
          <p:txBody>
            <a:bodyPr wrap="square" lIns="96076" tIns="48039" rIns="96076" bIns="48039">
              <a:spAutoFit/>
            </a:bodyPr>
            <a:lstStyle/>
            <a:p>
              <a:pPr algn="l" defTabSz="1216660">
                <a:spcBef>
                  <a:spcPct val="20000"/>
                </a:spcBef>
                <a:defRPr/>
              </a:pPr>
              <a:r>
                <a:rPr lang="zh-CN" altLang="en-US" sz="2200" b="1" dirty="0">
                  <a:solidFill>
                    <a:srgbClr val="FFFFFF"/>
                  </a:solidFill>
                  <a:latin typeface="思源黑体 CN Medium" panose="020B0600000000000000" charset="-122"/>
                  <a:ea typeface="思源黑体 CN Medium" panose="020B0600000000000000" charset="-122"/>
                  <a:sym typeface="+mn-ea"/>
                </a:rPr>
                <a:t>如完善纪法衔接条款，促进党纪政务处分相匹配，明确规定对有破坏社会主义市场经济秩序、违反治安管理、违反国家财经纪律等违法行为的党员视情节轻重给予党纪处分，明确规定对有涉黄涉毒等丧失党员条件，严重败坏党的形象行为的党员应当开除党籍</a:t>
              </a:r>
            </a:p>
          </p:txBody>
        </p:sp>
      </p:grpSp>
      <p:sp>
        <p:nvSpPr>
          <p:cNvPr id="6" name="矩形: 圆角 25"/>
          <p:cNvSpPr/>
          <p:nvPr>
            <p:custDataLst>
              <p:tags r:id="rId2"/>
            </p:custDataLst>
          </p:nvPr>
        </p:nvSpPr>
        <p:spPr>
          <a:xfrm>
            <a:off x="1335042" y="4208034"/>
            <a:ext cx="9342755" cy="1749425"/>
          </a:xfrm>
          <a:prstGeom prst="roundRect">
            <a:avLst>
              <a:gd name="adj" fmla="val 50000"/>
            </a:avLst>
          </a:prstGeom>
          <a:gradFill flip="none" rotWithShape="1">
            <a:gsLst>
              <a:gs pos="56643">
                <a:srgbClr val="EB541B"/>
              </a:gs>
              <a:gs pos="61000">
                <a:srgbClr val="EB541B"/>
              </a:gs>
              <a:gs pos="100000">
                <a:srgbClr val="C00000"/>
              </a:gs>
              <a:gs pos="0">
                <a:srgbClr val="D21305"/>
              </a:gs>
            </a:gsLst>
            <a:lin ang="0" scaled="1"/>
            <a:tileRect/>
          </a:gradFill>
          <a:ln w="12700" cap="flat" cmpd="sng" algn="ctr">
            <a:noFill/>
            <a:prstDash val="solid"/>
            <a:miter lim="800000"/>
          </a:ln>
          <a:effectLst/>
        </p:spPr>
        <p:txBody>
          <a:bodyPr lIns="96076" tIns="48039" rIns="96076" bIns="48039"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90" b="0" i="0" u="none" strike="noStrike" kern="0" cap="none" spc="0" normalizeH="0" baseline="0" noProof="0" dirty="0">
              <a:ln>
                <a:noFill/>
              </a:ln>
              <a:solidFill>
                <a:srgbClr val="FFFFFF"/>
              </a:solidFill>
              <a:effectLst/>
              <a:uLnTx/>
              <a:uFillTx/>
              <a:latin typeface="思源黑体 CN Medium" panose="020B0600000000000000" charset="-122"/>
              <a:ea typeface="思源黑体 CN Medium" panose="020B0600000000000000" charset="-122"/>
              <a:cs typeface="+mn-cs"/>
            </a:endParaRPr>
          </a:p>
        </p:txBody>
      </p:sp>
      <p:pic>
        <p:nvPicPr>
          <p:cNvPr id="7" name="图片 6"/>
          <p:cNvPicPr>
            <a:picLocks noChangeAspect="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a:xfrm>
            <a:off x="1096282" y="4798007"/>
            <a:ext cx="507430" cy="507431"/>
          </a:xfrm>
          <a:prstGeom prst="rect">
            <a:avLst/>
          </a:prstGeom>
        </p:spPr>
      </p:pic>
      <p:sp>
        <p:nvSpPr>
          <p:cNvPr id="17" name="文本框 16"/>
          <p:cNvSpPr txBox="1"/>
          <p:nvPr>
            <p:custDataLst>
              <p:tags r:id="rId4"/>
            </p:custDataLst>
          </p:nvPr>
        </p:nvSpPr>
        <p:spPr>
          <a:xfrm>
            <a:off x="1691277" y="4328684"/>
            <a:ext cx="8653780" cy="1449070"/>
          </a:xfrm>
          <a:prstGeom prst="rect">
            <a:avLst/>
          </a:prstGeom>
          <a:noFill/>
        </p:spPr>
        <p:txBody>
          <a:bodyPr wrap="square" lIns="96076" tIns="48039" rIns="96076" bIns="48039">
            <a:spAutoFit/>
          </a:bodyPr>
          <a:lstStyle/>
          <a:p>
            <a:pPr algn="l" defTabSz="1216660">
              <a:spcBef>
                <a:spcPct val="20000"/>
              </a:spcBef>
              <a:defRPr/>
            </a:pPr>
            <a:r>
              <a:rPr lang="zh-CN" altLang="en-US" sz="2200" b="1" dirty="0">
                <a:solidFill>
                  <a:srgbClr val="FFFFFF"/>
                </a:solidFill>
                <a:latin typeface="思源黑体 CN Medium" panose="020B0600000000000000" charset="-122"/>
                <a:ea typeface="思源黑体 CN Medium" panose="020B0600000000000000" charset="-122"/>
                <a:cs typeface="思源黑体 CN Medium" panose="020B0600000000000000" charset="-122"/>
                <a:sym typeface="+mn-ea"/>
              </a:rPr>
              <a:t>落实“厉行节约、反对浪费”要求，增写对铺张浪费造成不良影响行为的处分规定；切实规范约束党员网络言行，增写对违背社会公序良俗，在网络空间有不当言行的行为处分规定，促进党员绷紧网络不是法外之地这根弦……</a:t>
            </a:r>
          </a:p>
        </p:txBody>
      </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783" y="4169410"/>
            <a:ext cx="12267565" cy="2688590"/>
            <a:chOff x="5" y="6644"/>
            <a:chExt cx="19196" cy="4206"/>
          </a:xfrm>
        </p:grpSpPr>
        <p:grpSp>
          <p:nvGrpSpPr>
            <p:cNvPr id="4" name="组合 3"/>
            <p:cNvGrpSpPr/>
            <p:nvPr/>
          </p:nvGrpSpPr>
          <p:grpSpPr>
            <a:xfrm>
              <a:off x="5" y="7344"/>
              <a:ext cx="19156" cy="3393"/>
              <a:chOff x="0" y="7305"/>
              <a:chExt cx="19200" cy="4129"/>
            </a:xfrm>
          </p:grpSpPr>
          <p:pic>
            <p:nvPicPr>
              <p:cNvPr id="8" name="图片 7" descr="城市建筑绘制"/>
              <p:cNvPicPr>
                <a:picLocks noChangeAspect="1"/>
              </p:cNvPicPr>
              <p:nvPr/>
            </p:nvPicPr>
            <p:blipFill>
              <a:blip r:embed="rId11"/>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12"/>
              <a:stretch>
                <a:fillRect/>
              </a:stretch>
            </p:blipFill>
            <p:spPr>
              <a:xfrm>
                <a:off x="0" y="9486"/>
                <a:ext cx="19200" cy="1948"/>
              </a:xfrm>
              <a:prstGeom prst="rect">
                <a:avLst/>
              </a:prstGeom>
            </p:spPr>
          </p:pic>
        </p:grpSp>
        <p:pic>
          <p:nvPicPr>
            <p:cNvPr id="9" name="图片 8"/>
            <p:cNvPicPr>
              <a:picLocks noChangeAspect="1"/>
            </p:cNvPicPr>
            <p:nvPr/>
          </p:nvPicPr>
          <p:blipFill rotWithShape="1">
            <a:blip r:embed="rId13"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5" name="图片 4"/>
            <p:cNvPicPr>
              <a:picLocks noChangeAspect="1"/>
            </p:cNvPicPr>
            <p:nvPr/>
          </p:nvPicPr>
          <p:blipFill rotWithShape="1">
            <a:blip r:embed="rId14">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pic>
        <p:nvPicPr>
          <p:cNvPr id="6" name="图片 5" descr="图片11"/>
          <p:cNvPicPr>
            <a:picLocks noChangeAspect="1"/>
          </p:cNvPicPr>
          <p:nvPr/>
        </p:nvPicPr>
        <p:blipFill>
          <a:blip r:embed="rId15"/>
          <a:stretch>
            <a:fillRect/>
          </a:stretch>
        </p:blipFill>
        <p:spPr>
          <a:xfrm>
            <a:off x="0" y="0"/>
            <a:ext cx="4651375" cy="1321435"/>
          </a:xfrm>
          <a:prstGeom prst="rect">
            <a:avLst/>
          </a:prstGeom>
          <a:noFill/>
          <a:ln w="9525">
            <a:noFill/>
          </a:ln>
        </p:spPr>
      </p:pic>
      <p:pic>
        <p:nvPicPr>
          <p:cNvPr id="12" name="图片 11"/>
          <p:cNvPicPr>
            <a:picLocks noChangeAspect="1"/>
          </p:cNvPicPr>
          <p:nvPr/>
        </p:nvPicPr>
        <p:blipFill>
          <a:blip r:embed="rId16"/>
          <a:stretch>
            <a:fillRect/>
          </a:stretch>
        </p:blipFill>
        <p:spPr>
          <a:xfrm>
            <a:off x="9852025" y="501650"/>
            <a:ext cx="2090420" cy="1176020"/>
          </a:xfrm>
          <a:prstGeom prst="rect">
            <a:avLst/>
          </a:prstGeom>
          <a:noFill/>
          <a:ln w="9525">
            <a:noFill/>
          </a:ln>
        </p:spPr>
      </p:pic>
      <p:grpSp>
        <p:nvGrpSpPr>
          <p:cNvPr id="43" name="组合 42">
            <a:extLst>
              <a:ext uri="{FF2B5EF4-FFF2-40B4-BE49-F238E27FC236}">
                <a16:creationId xmlns:a16="http://schemas.microsoft.com/office/drawing/2014/main" id="{F174E54F-F44E-7848-559C-252E1C290281}"/>
              </a:ext>
            </a:extLst>
          </p:cNvPr>
          <p:cNvGrpSpPr/>
          <p:nvPr/>
        </p:nvGrpSpPr>
        <p:grpSpPr>
          <a:xfrm>
            <a:off x="3131185" y="4105275"/>
            <a:ext cx="6093460" cy="411480"/>
            <a:chOff x="4733" y="7202"/>
            <a:chExt cx="9596" cy="648"/>
          </a:xfrm>
        </p:grpSpPr>
        <p:grpSp>
          <p:nvGrpSpPr>
            <p:cNvPr id="44" name="组合 43">
              <a:extLst>
                <a:ext uri="{FF2B5EF4-FFF2-40B4-BE49-F238E27FC236}">
                  <a16:creationId xmlns:a16="http://schemas.microsoft.com/office/drawing/2014/main" id="{B881780A-771A-E531-D9E1-778320503D64}"/>
                </a:ext>
              </a:extLst>
            </p:cNvPr>
            <p:cNvGrpSpPr/>
            <p:nvPr/>
          </p:nvGrpSpPr>
          <p:grpSpPr>
            <a:xfrm>
              <a:off x="4733" y="7202"/>
              <a:ext cx="4330" cy="649"/>
              <a:chOff x="5200074" y="4467322"/>
              <a:chExt cx="2749493" cy="412425"/>
            </a:xfrm>
          </p:grpSpPr>
          <p:grpSp>
            <p:nvGrpSpPr>
              <p:cNvPr id="51" name="组合 50">
                <a:extLst>
                  <a:ext uri="{FF2B5EF4-FFF2-40B4-BE49-F238E27FC236}">
                    <a16:creationId xmlns:a16="http://schemas.microsoft.com/office/drawing/2014/main" id="{8030ACA7-23F6-6157-B1D4-1E0F999EF2A4}"/>
                  </a:ext>
                </a:extLst>
              </p:cNvPr>
              <p:cNvGrpSpPr/>
              <p:nvPr/>
            </p:nvGrpSpPr>
            <p:grpSpPr>
              <a:xfrm>
                <a:off x="5200074" y="4467322"/>
                <a:ext cx="2749493" cy="412425"/>
                <a:chOff x="5423085" y="5733256"/>
                <a:chExt cx="2749493" cy="412425"/>
              </a:xfrm>
            </p:grpSpPr>
            <p:sp>
              <p:nvSpPr>
                <p:cNvPr id="54" name="Rounded Rectangle 28">
                  <a:extLst>
                    <a:ext uri="{FF2B5EF4-FFF2-40B4-BE49-F238E27FC236}">
                      <a16:creationId xmlns:a16="http://schemas.microsoft.com/office/drawing/2014/main" id="{7FB60B88-5EE2-C50C-359E-2778B67978E0}"/>
                    </a:ext>
                  </a:extLst>
                </p:cNvPr>
                <p:cNvSpPr/>
                <p:nvPr/>
              </p:nvSpPr>
              <p:spPr>
                <a:xfrm>
                  <a:off x="5423085" y="5733256"/>
                  <a:ext cx="2749493" cy="412424"/>
                </a:xfrm>
                <a:prstGeom prst="round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900" b="1" dirty="0">
                    <a:solidFill>
                      <a:schemeClr val="tx1">
                        <a:lumMod val="65000"/>
                        <a:lumOff val="35000"/>
                      </a:schemeClr>
                    </a:solidFill>
                    <a:latin typeface="+mj-ea"/>
                    <a:ea typeface="+mj-ea"/>
                  </a:endParaRPr>
                </a:p>
              </p:txBody>
            </p:sp>
            <p:sp>
              <p:nvSpPr>
                <p:cNvPr id="55" name="Rounded Rectangle 29">
                  <a:extLst>
                    <a:ext uri="{FF2B5EF4-FFF2-40B4-BE49-F238E27FC236}">
                      <a16:creationId xmlns:a16="http://schemas.microsoft.com/office/drawing/2014/main" id="{CAB4BD62-B614-E6AE-ECDF-FBED2A8BC741}"/>
                    </a:ext>
                  </a:extLst>
                </p:cNvPr>
                <p:cNvSpPr/>
                <p:nvPr/>
              </p:nvSpPr>
              <p:spPr>
                <a:xfrm>
                  <a:off x="5423085" y="5733257"/>
                  <a:ext cx="1104169" cy="41242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latin typeface="+mj-ea"/>
                    <a:ea typeface="+mj-ea"/>
                  </a:endParaRPr>
                </a:p>
              </p:txBody>
            </p:sp>
          </p:grpSp>
          <p:sp>
            <p:nvSpPr>
              <p:cNvPr id="52" name="TextBox 59">
                <a:extLst>
                  <a:ext uri="{FF2B5EF4-FFF2-40B4-BE49-F238E27FC236}">
                    <a16:creationId xmlns:a16="http://schemas.microsoft.com/office/drawing/2014/main" id="{14829CE1-FF7C-F1B2-6125-6C15E5F5A783}"/>
                  </a:ext>
                </a:extLst>
              </p:cNvPr>
              <p:cNvSpPr>
                <a:spLocks noChangeArrowheads="1"/>
              </p:cNvSpPr>
              <p:nvPr/>
            </p:nvSpPr>
            <p:spPr bwMode="auto">
              <a:xfrm flipH="1">
                <a:off x="5285271" y="4488868"/>
                <a:ext cx="1008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mj-ea"/>
                    <a:ea typeface="+mj-ea"/>
                    <a:sym typeface="方正兰亭黑_GBK" pitchFamily="2" charset="-122"/>
                  </a:rPr>
                  <a:t>主讲人</a:t>
                </a:r>
                <a:endParaRPr lang="en-US" altLang="zh-CN" b="1" dirty="0">
                  <a:solidFill>
                    <a:schemeClr val="bg1"/>
                  </a:solidFill>
                  <a:latin typeface="+mj-ea"/>
                  <a:ea typeface="+mj-ea"/>
                  <a:sym typeface="方正兰亭黑_GBK" pitchFamily="2" charset="-122"/>
                </a:endParaRPr>
              </a:p>
            </p:txBody>
          </p:sp>
          <p:sp>
            <p:nvSpPr>
              <p:cNvPr id="53" name="TextBox 59">
                <a:extLst>
                  <a:ext uri="{FF2B5EF4-FFF2-40B4-BE49-F238E27FC236}">
                    <a16:creationId xmlns:a16="http://schemas.microsoft.com/office/drawing/2014/main" id="{89F95645-3601-245B-8768-2A10D61BFEC5}"/>
                  </a:ext>
                </a:extLst>
              </p:cNvPr>
              <p:cNvSpPr>
                <a:spLocks noChangeArrowheads="1"/>
              </p:cNvSpPr>
              <p:nvPr/>
            </p:nvSpPr>
            <p:spPr bwMode="auto">
              <a:xfrm flipH="1">
                <a:off x="6510079" y="4488912"/>
                <a:ext cx="1219200" cy="36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rgbClr val="C00000"/>
                    </a:solidFill>
                    <a:latin typeface="+mj-ea"/>
                    <a:ea typeface="+mj-ea"/>
                    <a:sym typeface="方正兰亭黑_GBK" pitchFamily="2" charset="-122"/>
                  </a:rPr>
                  <a:t>杨德胜</a:t>
                </a:r>
              </a:p>
            </p:txBody>
          </p:sp>
        </p:grpSp>
        <p:grpSp>
          <p:nvGrpSpPr>
            <p:cNvPr id="45" name="组合 44">
              <a:extLst>
                <a:ext uri="{FF2B5EF4-FFF2-40B4-BE49-F238E27FC236}">
                  <a16:creationId xmlns:a16="http://schemas.microsoft.com/office/drawing/2014/main" id="{2ABDB1C1-3847-130F-58A4-9275BD76E2F9}"/>
                </a:ext>
              </a:extLst>
            </p:cNvPr>
            <p:cNvGrpSpPr/>
            <p:nvPr/>
          </p:nvGrpSpPr>
          <p:grpSpPr>
            <a:xfrm>
              <a:off x="9857" y="7202"/>
              <a:ext cx="4473" cy="649"/>
              <a:chOff x="5200074" y="4467322"/>
              <a:chExt cx="2840584" cy="412425"/>
            </a:xfrm>
          </p:grpSpPr>
          <p:grpSp>
            <p:nvGrpSpPr>
              <p:cNvPr id="46" name="组合 45">
                <a:extLst>
                  <a:ext uri="{FF2B5EF4-FFF2-40B4-BE49-F238E27FC236}">
                    <a16:creationId xmlns:a16="http://schemas.microsoft.com/office/drawing/2014/main" id="{CB77889D-D581-64FE-A30B-965F47346D59}"/>
                  </a:ext>
                </a:extLst>
              </p:cNvPr>
              <p:cNvGrpSpPr/>
              <p:nvPr/>
            </p:nvGrpSpPr>
            <p:grpSpPr>
              <a:xfrm>
                <a:off x="5200074" y="4467322"/>
                <a:ext cx="2749493" cy="412425"/>
                <a:chOff x="5423085" y="5733256"/>
                <a:chExt cx="2749493" cy="412425"/>
              </a:xfrm>
            </p:grpSpPr>
            <p:sp>
              <p:nvSpPr>
                <p:cNvPr id="49" name="Rounded Rectangle 28">
                  <a:extLst>
                    <a:ext uri="{FF2B5EF4-FFF2-40B4-BE49-F238E27FC236}">
                      <a16:creationId xmlns:a16="http://schemas.microsoft.com/office/drawing/2014/main" id="{04072714-6EF4-12BA-8D92-5EA9017F1030}"/>
                    </a:ext>
                  </a:extLst>
                </p:cNvPr>
                <p:cNvSpPr/>
                <p:nvPr/>
              </p:nvSpPr>
              <p:spPr>
                <a:xfrm>
                  <a:off x="5423085" y="5733256"/>
                  <a:ext cx="2749493" cy="412424"/>
                </a:xfrm>
                <a:prstGeom prst="round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900" b="1" dirty="0">
                    <a:solidFill>
                      <a:schemeClr val="tx1">
                        <a:lumMod val="65000"/>
                        <a:lumOff val="35000"/>
                      </a:schemeClr>
                    </a:solidFill>
                    <a:latin typeface="+mj-ea"/>
                    <a:ea typeface="+mj-ea"/>
                  </a:endParaRPr>
                </a:p>
              </p:txBody>
            </p:sp>
            <p:sp>
              <p:nvSpPr>
                <p:cNvPr id="50" name="Rounded Rectangle 29">
                  <a:extLst>
                    <a:ext uri="{FF2B5EF4-FFF2-40B4-BE49-F238E27FC236}">
                      <a16:creationId xmlns:a16="http://schemas.microsoft.com/office/drawing/2014/main" id="{7021DBEC-C42E-DEEE-A6A0-0DA06C7AC455}"/>
                    </a:ext>
                  </a:extLst>
                </p:cNvPr>
                <p:cNvSpPr/>
                <p:nvPr/>
              </p:nvSpPr>
              <p:spPr>
                <a:xfrm>
                  <a:off x="5423085" y="5733257"/>
                  <a:ext cx="1104169" cy="41242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latin typeface="+mj-ea"/>
                    <a:ea typeface="+mj-ea"/>
                  </a:endParaRPr>
                </a:p>
              </p:txBody>
            </p:sp>
          </p:grpSp>
          <p:sp>
            <p:nvSpPr>
              <p:cNvPr id="47" name="TextBox 59">
                <a:extLst>
                  <a:ext uri="{FF2B5EF4-FFF2-40B4-BE49-F238E27FC236}">
                    <a16:creationId xmlns:a16="http://schemas.microsoft.com/office/drawing/2014/main" id="{4BF7AB3C-1FCC-842C-9E10-F372DC9AF54F}"/>
                  </a:ext>
                </a:extLst>
              </p:cNvPr>
              <p:cNvSpPr>
                <a:spLocks noChangeArrowheads="1"/>
              </p:cNvSpPr>
              <p:nvPr/>
            </p:nvSpPr>
            <p:spPr bwMode="auto">
              <a:xfrm flipH="1">
                <a:off x="5285271" y="4488868"/>
                <a:ext cx="1008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solidFill>
                    <a:latin typeface="+mj-ea"/>
                    <a:ea typeface="+mj-ea"/>
                    <a:sym typeface="方正兰亭黑_GBK" pitchFamily="2" charset="-122"/>
                  </a:rPr>
                  <a:t>时间</a:t>
                </a:r>
                <a:endParaRPr lang="en-US" altLang="zh-CN" b="1" dirty="0">
                  <a:solidFill>
                    <a:schemeClr val="bg1"/>
                  </a:solidFill>
                  <a:latin typeface="+mj-ea"/>
                  <a:ea typeface="+mj-ea"/>
                  <a:sym typeface="方正兰亭黑_GBK" pitchFamily="2" charset="-122"/>
                </a:endParaRPr>
              </a:p>
            </p:txBody>
          </p:sp>
          <p:sp>
            <p:nvSpPr>
              <p:cNvPr id="48" name="TextBox 59">
                <a:extLst>
                  <a:ext uri="{FF2B5EF4-FFF2-40B4-BE49-F238E27FC236}">
                    <a16:creationId xmlns:a16="http://schemas.microsoft.com/office/drawing/2014/main" id="{2BF66C9B-D3F6-CB8D-E449-D6DFC198A824}"/>
                  </a:ext>
                </a:extLst>
              </p:cNvPr>
              <p:cNvSpPr>
                <a:spLocks noChangeArrowheads="1"/>
              </p:cNvSpPr>
              <p:nvPr/>
            </p:nvSpPr>
            <p:spPr bwMode="auto">
              <a:xfrm flipH="1">
                <a:off x="6342339" y="4526938"/>
                <a:ext cx="1698319" cy="306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1400" b="1" dirty="0">
                    <a:solidFill>
                      <a:srgbClr val="C00000"/>
                    </a:solidFill>
                    <a:latin typeface="+mj-ea"/>
                    <a:ea typeface="+mj-ea"/>
                    <a:sym typeface="方正兰亭黑_GBK" pitchFamily="2" charset="-122"/>
                  </a:rPr>
                  <a:t>2024</a:t>
                </a:r>
                <a:r>
                  <a:rPr lang="zh-CN" altLang="en-US" sz="1400" b="1" dirty="0">
                    <a:solidFill>
                      <a:srgbClr val="C00000"/>
                    </a:solidFill>
                    <a:latin typeface="+mj-ea"/>
                    <a:ea typeface="+mj-ea"/>
                    <a:sym typeface="方正兰亭黑_GBK" pitchFamily="2" charset="-122"/>
                  </a:rPr>
                  <a:t>年</a:t>
                </a:r>
                <a:r>
                  <a:rPr lang="en-US" altLang="zh-CN" sz="1400" b="1" dirty="0">
                    <a:solidFill>
                      <a:srgbClr val="C00000"/>
                    </a:solidFill>
                    <a:latin typeface="+mj-ea"/>
                    <a:ea typeface="+mj-ea"/>
                    <a:sym typeface="方正兰亭黑_GBK" pitchFamily="2" charset="-122"/>
                  </a:rPr>
                  <a:t>4</a:t>
                </a:r>
                <a:r>
                  <a:rPr lang="zh-CN" altLang="en-US" sz="1400" b="1" dirty="0">
                    <a:solidFill>
                      <a:srgbClr val="C00000"/>
                    </a:solidFill>
                    <a:latin typeface="+mj-ea"/>
                    <a:ea typeface="+mj-ea"/>
                    <a:sym typeface="方正兰亭黑_GBK" pitchFamily="2" charset="-122"/>
                  </a:rPr>
                  <a:t>月</a:t>
                </a:r>
                <a:r>
                  <a:rPr lang="en-US" altLang="zh-CN" sz="1400" b="1" dirty="0">
                    <a:solidFill>
                      <a:srgbClr val="C00000"/>
                    </a:solidFill>
                    <a:latin typeface="+mj-ea"/>
                    <a:ea typeface="+mj-ea"/>
                    <a:sym typeface="方正兰亭黑_GBK" pitchFamily="2" charset="-122"/>
                  </a:rPr>
                  <a:t>25</a:t>
                </a:r>
                <a:r>
                  <a:rPr lang="zh-CN" altLang="en-US" sz="1400" b="1" dirty="0">
                    <a:solidFill>
                      <a:srgbClr val="C00000"/>
                    </a:solidFill>
                    <a:latin typeface="+mj-ea"/>
                    <a:ea typeface="+mj-ea"/>
                    <a:sym typeface="方正兰亭黑_GBK" pitchFamily="2" charset="-122"/>
                  </a:rPr>
                  <a:t>日</a:t>
                </a:r>
                <a:endParaRPr lang="en-US" altLang="zh-CN" sz="1400" b="1" dirty="0">
                  <a:solidFill>
                    <a:srgbClr val="C00000"/>
                  </a:solidFill>
                  <a:latin typeface="+mj-ea"/>
                  <a:ea typeface="+mj-ea"/>
                  <a:sym typeface="方正兰亭黑_GBK" pitchFamily="2" charset="-122"/>
                </a:endParaRPr>
              </a:p>
            </p:txBody>
          </p:sp>
        </p:grpSp>
      </p:grpSp>
      <p:sp>
        <p:nvSpPr>
          <p:cNvPr id="56" name="矩形 55">
            <a:extLst>
              <a:ext uri="{FF2B5EF4-FFF2-40B4-BE49-F238E27FC236}">
                <a16:creationId xmlns:a16="http://schemas.microsoft.com/office/drawing/2014/main" id="{A9BEED99-AC9E-DC41-C194-E8E1B4CB93E8}"/>
              </a:ext>
            </a:extLst>
          </p:cNvPr>
          <p:cNvSpPr/>
          <p:nvPr/>
        </p:nvSpPr>
        <p:spPr>
          <a:xfrm>
            <a:off x="631190" y="2121618"/>
            <a:ext cx="10929620" cy="1092607"/>
          </a:xfrm>
          <a:prstGeom prst="rect">
            <a:avLst/>
          </a:prstGeom>
          <a:noFill/>
          <a:ln>
            <a:noFill/>
          </a:ln>
          <a:effectLst>
            <a:innerShdw blurRad="63500" dist="50800" dir="16200000">
              <a:prstClr val="black">
                <a:alpha val="50000"/>
              </a:prstClr>
            </a:innerShdw>
          </a:effectLst>
        </p:spPr>
        <p:txBody>
          <a:bodyPr wrap="square" rtlCol="0">
            <a:spAutoFit/>
          </a:bodyPr>
          <a:lstStyle/>
          <a:p>
            <a:pPr algn="ctr"/>
            <a:r>
              <a:rPr sz="6500" b="1" dirty="0">
                <a:solidFill>
                  <a:srgbClr val="C00000"/>
                </a:solidFill>
                <a:effectLst>
                  <a:outerShdw blurRad="25400" dist="12700" dir="2700000" algn="tl" rotWithShape="0">
                    <a:prstClr val="black">
                      <a:alpha val="40000"/>
                    </a:prstClr>
                  </a:outerShdw>
                </a:effectLst>
                <a:latin typeface="+mj-ea"/>
                <a:ea typeface="+mj-ea"/>
                <a:cs typeface="思源黑体 CN Bold" panose="020B0800000000000000" charset="-122"/>
                <a:sym typeface="+mn-ea"/>
              </a:rPr>
              <a:t>2024</a:t>
            </a:r>
            <a:r>
              <a:rPr lang="zh-CN" altLang="en-US" sz="6500" b="1" dirty="0">
                <a:solidFill>
                  <a:srgbClr val="C00000"/>
                </a:solidFill>
                <a:effectLst>
                  <a:outerShdw blurRad="25400" dist="12700" dir="2700000" algn="tl" rotWithShape="0">
                    <a:prstClr val="black">
                      <a:alpha val="40000"/>
                    </a:prstClr>
                  </a:outerShdw>
                </a:effectLst>
                <a:latin typeface="+mj-ea"/>
                <a:ea typeface="+mj-ea"/>
                <a:cs typeface="思源黑体 CN Bold" panose="020B0800000000000000" charset="-122"/>
                <a:sym typeface="+mn-ea"/>
              </a:rPr>
              <a:t>年</a:t>
            </a:r>
            <a:r>
              <a:rPr sz="6500" b="1" dirty="0" err="1">
                <a:solidFill>
                  <a:srgbClr val="C00000"/>
                </a:solidFill>
                <a:effectLst>
                  <a:outerShdw blurRad="25400" dist="12700" dir="2700000" algn="tl" rotWithShape="0">
                    <a:prstClr val="black">
                      <a:alpha val="40000"/>
                    </a:prstClr>
                  </a:outerShdw>
                </a:effectLst>
                <a:latin typeface="+mj-ea"/>
                <a:ea typeface="+mj-ea"/>
                <a:cs typeface="思源黑体 CN Bold" panose="020B0800000000000000" charset="-122"/>
                <a:sym typeface="+mn-ea"/>
              </a:rPr>
              <a:t>党纪学习教育</a:t>
            </a:r>
            <a:endParaRPr sz="6500" b="1" dirty="0">
              <a:solidFill>
                <a:srgbClr val="C00000"/>
              </a:solidFill>
              <a:effectLst>
                <a:outerShdw blurRad="25400" dist="12700" dir="2700000" algn="tl" rotWithShape="0">
                  <a:prstClr val="black">
                    <a:alpha val="40000"/>
                  </a:prstClr>
                </a:outerShdw>
              </a:effectLst>
              <a:latin typeface="+mj-ea"/>
              <a:ea typeface="+mj-ea"/>
              <a:cs typeface="思源黑体 CN Bold" panose="020B0800000000000000" charset="-122"/>
              <a:sym typeface="+mn-ea"/>
            </a:endParaRPr>
          </a:p>
        </p:txBody>
      </p:sp>
      <p:grpSp>
        <p:nvGrpSpPr>
          <p:cNvPr id="57" name="PA-10221">
            <a:extLst>
              <a:ext uri="{FF2B5EF4-FFF2-40B4-BE49-F238E27FC236}">
                <a16:creationId xmlns:a16="http://schemas.microsoft.com/office/drawing/2014/main" id="{808F1B03-6B01-2CAE-0E16-C10DC7952239}"/>
              </a:ext>
            </a:extLst>
          </p:cNvPr>
          <p:cNvGrpSpPr/>
          <p:nvPr>
            <p:custDataLst>
              <p:tags r:id="rId1"/>
            </p:custDataLst>
          </p:nvPr>
        </p:nvGrpSpPr>
        <p:grpSpPr>
          <a:xfrm>
            <a:off x="2029460" y="3568700"/>
            <a:ext cx="8133715" cy="340360"/>
            <a:chOff x="1188720" y="5413580"/>
            <a:chExt cx="9814562" cy="411158"/>
          </a:xfrm>
          <a:solidFill>
            <a:srgbClr val="C00000"/>
          </a:solidFill>
        </p:grpSpPr>
        <p:sp>
          <p:nvSpPr>
            <p:cNvPr id="58" name="PA-矩形 5">
              <a:extLst>
                <a:ext uri="{FF2B5EF4-FFF2-40B4-BE49-F238E27FC236}">
                  <a16:creationId xmlns:a16="http://schemas.microsoft.com/office/drawing/2014/main" id="{E1DC80A9-F5D9-633E-1F4E-B24FB10CFAFA}"/>
                </a:ext>
              </a:extLst>
            </p:cNvPr>
            <p:cNvSpPr/>
            <p:nvPr>
              <p:custDataLst>
                <p:tags r:id="rId2"/>
              </p:custDataLst>
            </p:nvPr>
          </p:nvSpPr>
          <p:spPr>
            <a:xfrm>
              <a:off x="1188720" y="5604759"/>
              <a:ext cx="4003040" cy="28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59" name="PA-矩形 6">
              <a:extLst>
                <a:ext uri="{FF2B5EF4-FFF2-40B4-BE49-F238E27FC236}">
                  <a16:creationId xmlns:a16="http://schemas.microsoft.com/office/drawing/2014/main" id="{68DA6681-75E1-FA22-E069-0EDAF7965369}"/>
                </a:ext>
              </a:extLst>
            </p:cNvPr>
            <p:cNvSpPr/>
            <p:nvPr>
              <p:custDataLst>
                <p:tags r:id="rId3"/>
              </p:custDataLst>
            </p:nvPr>
          </p:nvSpPr>
          <p:spPr>
            <a:xfrm>
              <a:off x="7000242" y="5604759"/>
              <a:ext cx="4003040" cy="28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grpSp>
          <p:nvGrpSpPr>
            <p:cNvPr id="60" name="组合 59">
              <a:extLst>
                <a:ext uri="{FF2B5EF4-FFF2-40B4-BE49-F238E27FC236}">
                  <a16:creationId xmlns:a16="http://schemas.microsoft.com/office/drawing/2014/main" id="{62C0B7C6-EB8A-7630-6B03-51B26AD891B1}"/>
                </a:ext>
              </a:extLst>
            </p:cNvPr>
            <p:cNvGrpSpPr/>
            <p:nvPr/>
          </p:nvGrpSpPr>
          <p:grpSpPr>
            <a:xfrm>
              <a:off x="5406442" y="5413580"/>
              <a:ext cx="1379118" cy="411158"/>
              <a:chOff x="5402520" y="5413580"/>
              <a:chExt cx="1379118" cy="411158"/>
            </a:xfrm>
            <a:grpFill/>
          </p:grpSpPr>
          <p:sp>
            <p:nvSpPr>
              <p:cNvPr id="61" name="PA-5-Point Star 8">
                <a:extLst>
                  <a:ext uri="{FF2B5EF4-FFF2-40B4-BE49-F238E27FC236}">
                    <a16:creationId xmlns:a16="http://schemas.microsoft.com/office/drawing/2014/main" id="{42179D4B-D0FC-5E20-A572-4DC6B577481B}"/>
                  </a:ext>
                </a:extLst>
              </p:cNvPr>
              <p:cNvSpPr/>
              <p:nvPr>
                <p:custDataLst>
                  <p:tags r:id="rId4"/>
                </p:custDataLst>
              </p:nvPr>
            </p:nvSpPr>
            <p:spPr>
              <a:xfrm>
                <a:off x="5886500" y="5413580"/>
                <a:ext cx="411158" cy="41115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62" name="PA-5-Point Star 9">
                <a:extLst>
                  <a:ext uri="{FF2B5EF4-FFF2-40B4-BE49-F238E27FC236}">
                    <a16:creationId xmlns:a16="http://schemas.microsoft.com/office/drawing/2014/main" id="{5BBAE295-424E-FB3E-28B7-873950122456}"/>
                  </a:ext>
                </a:extLst>
              </p:cNvPr>
              <p:cNvSpPr/>
              <p:nvPr>
                <p:custDataLst>
                  <p:tags r:id="rId5"/>
                </p:custDataLst>
              </p:nvPr>
            </p:nvSpPr>
            <p:spPr>
              <a:xfrm>
                <a:off x="5586085" y="5494700"/>
                <a:ext cx="248918" cy="24891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63" name="PA-5-Point Star 10">
                <a:extLst>
                  <a:ext uri="{FF2B5EF4-FFF2-40B4-BE49-F238E27FC236}">
                    <a16:creationId xmlns:a16="http://schemas.microsoft.com/office/drawing/2014/main" id="{0255C077-97D2-94DC-E67D-05A6DA0A3191}"/>
                  </a:ext>
                </a:extLst>
              </p:cNvPr>
              <p:cNvSpPr/>
              <p:nvPr>
                <p:custDataLst>
                  <p:tags r:id="rId6"/>
                </p:custDataLst>
              </p:nvPr>
            </p:nvSpPr>
            <p:spPr>
              <a:xfrm>
                <a:off x="6349155" y="5494700"/>
                <a:ext cx="248918" cy="24891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65" name="PA-5-Point Star 11">
                <a:extLst>
                  <a:ext uri="{FF2B5EF4-FFF2-40B4-BE49-F238E27FC236}">
                    <a16:creationId xmlns:a16="http://schemas.microsoft.com/office/drawing/2014/main" id="{945DF0ED-8F5C-1FA0-C4E7-11453F036A96}"/>
                  </a:ext>
                </a:extLst>
              </p:cNvPr>
              <p:cNvSpPr/>
              <p:nvPr>
                <p:custDataLst>
                  <p:tags r:id="rId7"/>
                </p:custDataLst>
              </p:nvPr>
            </p:nvSpPr>
            <p:spPr>
              <a:xfrm>
                <a:off x="5402520" y="5553125"/>
                <a:ext cx="132068" cy="13206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66" name="PA-5-Point Star 12">
                <a:extLst>
                  <a:ext uri="{FF2B5EF4-FFF2-40B4-BE49-F238E27FC236}">
                    <a16:creationId xmlns:a16="http://schemas.microsoft.com/office/drawing/2014/main" id="{BED086CF-A7B1-2713-6CF2-DA967A44F80F}"/>
                  </a:ext>
                </a:extLst>
              </p:cNvPr>
              <p:cNvSpPr/>
              <p:nvPr>
                <p:custDataLst>
                  <p:tags r:id="rId8"/>
                </p:custDataLst>
              </p:nvPr>
            </p:nvSpPr>
            <p:spPr>
              <a:xfrm>
                <a:off x="6649570" y="5553125"/>
                <a:ext cx="132068" cy="13206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grpSp>
      </p:grpSp>
    </p:spTree>
    <p:extLst>
      <p:ext uri="{BB962C8B-B14F-4D97-AF65-F5344CB8AC3E}">
        <p14:creationId xmlns:p14="http://schemas.microsoft.com/office/powerpoint/2010/main" val="1305770737"/>
      </p:ext>
    </p:extLst>
  </p:cSld>
  <p:clrMapOvr>
    <a:masterClrMapping/>
  </p:clrMapOvr>
  <mc:AlternateContent xmlns:mc="http://schemas.openxmlformats.org/markup-compatibility/2006" xmlns:p14="http://schemas.microsoft.com/office/powerpoint/2010/main">
    <mc:Choice Requires="p14">
      <p:transition advClick="0" advTm="0">
        <p:random/>
      </p:transition>
    </mc:Choice>
    <mc:Fallback xmlns="">
      <p:transition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735" y="4335780"/>
            <a:ext cx="12267565" cy="2688590"/>
            <a:chOff x="5" y="6644"/>
            <a:chExt cx="19196" cy="4206"/>
          </a:xfrm>
        </p:grpSpPr>
        <p:grpSp>
          <p:nvGrpSpPr>
            <p:cNvPr id="3" name="组合 2"/>
            <p:cNvGrpSpPr/>
            <p:nvPr/>
          </p:nvGrpSpPr>
          <p:grpSpPr>
            <a:xfrm>
              <a:off x="5" y="7344"/>
              <a:ext cx="19156" cy="3393"/>
              <a:chOff x="0" y="7305"/>
              <a:chExt cx="19200" cy="4129"/>
            </a:xfrm>
          </p:grpSpPr>
          <p:pic>
            <p:nvPicPr>
              <p:cNvPr id="10" name="图片 9" descr="城市建筑绘制"/>
              <p:cNvPicPr>
                <a:picLocks noChangeAspect="1"/>
              </p:cNvPicPr>
              <p:nvPr/>
            </p:nvPicPr>
            <p:blipFill>
              <a:blip r:embed="rId10"/>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11"/>
              <a:stretch>
                <a:fillRect/>
              </a:stretch>
            </p:blipFill>
            <p:spPr>
              <a:xfrm>
                <a:off x="0" y="9486"/>
                <a:ext cx="19200" cy="1948"/>
              </a:xfrm>
              <a:prstGeom prst="rect">
                <a:avLst/>
              </a:prstGeom>
            </p:spPr>
          </p:pic>
        </p:grpSp>
        <p:pic>
          <p:nvPicPr>
            <p:cNvPr id="11" name="图片 10"/>
            <p:cNvPicPr>
              <a:picLocks noChangeAspect="1"/>
            </p:cNvPicPr>
            <p:nvPr/>
          </p:nvPicPr>
          <p:blipFill rotWithShape="1">
            <a:blip r:embed="rId12"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12" name="图片 11"/>
            <p:cNvPicPr>
              <a:picLocks noChangeAspect="1"/>
            </p:cNvPicPr>
            <p:nvPr/>
          </p:nvPicPr>
          <p:blipFill rotWithShape="1">
            <a:blip r:embed="rId13">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grpSp>
        <p:nvGrpSpPr>
          <p:cNvPr id="5" name="组合 4">
            <a:extLst>
              <a:ext uri="{FF2B5EF4-FFF2-40B4-BE49-F238E27FC236}">
                <a16:creationId xmlns:a16="http://schemas.microsoft.com/office/drawing/2014/main" id="{9A577301-4242-D50D-8C32-EC2709DB315F}"/>
              </a:ext>
            </a:extLst>
          </p:cNvPr>
          <p:cNvGrpSpPr/>
          <p:nvPr/>
        </p:nvGrpSpPr>
        <p:grpSpPr>
          <a:xfrm>
            <a:off x="873071" y="296209"/>
            <a:ext cx="2650490" cy="593725"/>
            <a:chOff x="873071" y="296209"/>
            <a:chExt cx="2650490" cy="593725"/>
          </a:xfrm>
        </p:grpSpPr>
        <p:sp>
          <p:nvSpPr>
            <p:cNvPr id="6" name="矩形 38">
              <a:extLst>
                <a:ext uri="{FF2B5EF4-FFF2-40B4-BE49-F238E27FC236}">
                  <a16:creationId xmlns:a16="http://schemas.microsoft.com/office/drawing/2014/main" id="{008DD0F0-00CF-33E7-18DF-54EA584B7659}"/>
                </a:ext>
              </a:extLst>
            </p:cNvPr>
            <p:cNvSpPr/>
            <p:nvPr>
              <p:custDataLst>
                <p:tags r:id="rId6"/>
              </p:custDataLst>
            </p:nvPr>
          </p:nvSpPr>
          <p:spPr>
            <a:xfrm>
              <a:off x="873071" y="296209"/>
              <a:ext cx="2650490"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A4E840C-6637-5ECF-FD98-01A0CCE94F87}"/>
                </a:ext>
              </a:extLst>
            </p:cNvPr>
            <p:cNvSpPr txBox="1"/>
            <p:nvPr>
              <p:custDataLst>
                <p:tags r:id="rId7"/>
              </p:custDataLst>
            </p:nvPr>
          </p:nvSpPr>
          <p:spPr>
            <a:xfrm>
              <a:off x="1285821" y="331769"/>
              <a:ext cx="2094865" cy="521970"/>
            </a:xfrm>
            <a:prstGeom prst="rect">
              <a:avLst/>
            </a:prstGeom>
            <a:noFill/>
          </p:spPr>
          <p:txBody>
            <a:bodyPr wrap="square">
              <a:spAutoFit/>
            </a:bodyPr>
            <a:lstStyle/>
            <a:p>
              <a:pPr algn="dist"/>
              <a:r>
                <a:rPr lang="zh-CN" altLang="en-US" sz="2800" b="1" spc="120" dirty="0">
                  <a:solidFill>
                    <a:schemeClr val="bg1"/>
                  </a:solidFill>
                  <a:latin typeface="思源黑体 CN Medium" panose="020B0600000000000000" pitchFamily="34" charset="-122"/>
                  <a:ea typeface="思源黑体 CN Medium" panose="020B0600000000000000" pitchFamily="34" charset="-122"/>
                </a:rPr>
                <a:t>重要意义</a:t>
              </a:r>
            </a:p>
          </p:txBody>
        </p:sp>
      </p:grpSp>
      <p:grpSp>
        <p:nvGrpSpPr>
          <p:cNvPr id="8" name="组合 7">
            <a:extLst>
              <a:ext uri="{FF2B5EF4-FFF2-40B4-BE49-F238E27FC236}">
                <a16:creationId xmlns:a16="http://schemas.microsoft.com/office/drawing/2014/main" id="{C9221483-C3E9-378A-C0A3-05ACC4B4E830}"/>
              </a:ext>
            </a:extLst>
          </p:cNvPr>
          <p:cNvGrpSpPr/>
          <p:nvPr/>
        </p:nvGrpSpPr>
        <p:grpSpPr>
          <a:xfrm>
            <a:off x="541020" y="276860"/>
            <a:ext cx="629920" cy="631190"/>
            <a:chOff x="914400" y="1457325"/>
            <a:chExt cx="1511300" cy="1512888"/>
          </a:xfrm>
        </p:grpSpPr>
        <p:sp>
          <p:nvSpPr>
            <p:cNvPr id="9" name="椭圆 2">
              <a:extLst>
                <a:ext uri="{FF2B5EF4-FFF2-40B4-BE49-F238E27FC236}">
                  <a16:creationId xmlns:a16="http://schemas.microsoft.com/office/drawing/2014/main" id="{4C535B62-2ACC-7595-75B9-676C10EAA87D}"/>
                </a:ext>
              </a:extLst>
            </p:cNvPr>
            <p:cNvSpPr>
              <a:spLocks noChangeArrowheads="1"/>
            </p:cNvSpPr>
            <p:nvPr>
              <p:custDataLst>
                <p:tags r:id="rId4"/>
              </p:custDataLst>
            </p:nvPr>
          </p:nvSpPr>
          <p:spPr bwMode="auto">
            <a:xfrm>
              <a:off x="914400" y="1457325"/>
              <a:ext cx="1511300" cy="1512888"/>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charset="-122"/>
                </a:defRPr>
              </a:lvl1pPr>
              <a:lvl2pPr marL="742950" indent="-285750" eaLnBrk="0" hangingPunct="0">
                <a:defRPr>
                  <a:solidFill>
                    <a:schemeClr val="tx1"/>
                  </a:solidFill>
                  <a:latin typeface="Arial" panose="020B0604020202020204" pitchFamily="34" charset="0"/>
                  <a:ea typeface="微软雅黑" panose="020B0503020204020204" charset="-122"/>
                </a:defRPr>
              </a:lvl2pPr>
              <a:lvl3pPr marL="1143000" indent="-228600" eaLnBrk="0" hangingPunct="0">
                <a:defRPr>
                  <a:solidFill>
                    <a:schemeClr val="tx1"/>
                  </a:solidFill>
                  <a:latin typeface="Arial" panose="020B0604020202020204" pitchFamily="34" charset="0"/>
                  <a:ea typeface="微软雅黑" panose="020B0503020204020204" charset="-122"/>
                </a:defRPr>
              </a:lvl3pPr>
              <a:lvl4pPr marL="1600200" indent="-228600" eaLnBrk="0" hangingPunct="0">
                <a:defRPr>
                  <a:solidFill>
                    <a:schemeClr val="tx1"/>
                  </a:solidFill>
                  <a:latin typeface="Arial" panose="020B0604020202020204" pitchFamily="34" charset="0"/>
                  <a:ea typeface="微软雅黑" panose="020B0503020204020204" charset="-122"/>
                </a:defRPr>
              </a:lvl4pPr>
              <a:lvl5pPr marL="2057400" indent="-228600" eaLnBrk="0" hangingPunct="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eaLnBrk="1" fontAlgn="base" hangingPunct="1">
                <a:spcBef>
                  <a:spcPct val="0"/>
                </a:spcBef>
                <a:spcAft>
                  <a:spcPct val="0"/>
                </a:spcAft>
                <a:buSzPct val="100000"/>
              </a:pPr>
              <a:endParaRPr lang="zh-CN" altLang="en-US">
                <a:solidFill>
                  <a:srgbClr val="C4261D"/>
                </a:solidFill>
                <a:ea typeface="宋体" panose="02010600030101010101" pitchFamily="2" charset="-122"/>
              </a:endParaRPr>
            </a:p>
          </p:txBody>
        </p:sp>
        <p:sp>
          <p:nvSpPr>
            <p:cNvPr id="26" name="Freeform 5">
              <a:extLst>
                <a:ext uri="{FF2B5EF4-FFF2-40B4-BE49-F238E27FC236}">
                  <a16:creationId xmlns:a16="http://schemas.microsoft.com/office/drawing/2014/main" id="{DDF3B440-0AA1-300C-7364-AD15810B223C}"/>
                </a:ext>
              </a:extLst>
            </p:cNvPr>
            <p:cNvSpPr/>
            <p:nvPr>
              <p:custDataLst>
                <p:tags r:id="rId5"/>
              </p:custDataLst>
            </p:nvPr>
          </p:nvSpPr>
          <p:spPr bwMode="auto">
            <a:xfrm>
              <a:off x="1209675" y="1682750"/>
              <a:ext cx="920750" cy="1062038"/>
            </a:xfrm>
            <a:custGeom>
              <a:avLst/>
              <a:gdLst>
                <a:gd name="T0" fmla="*/ 2147483647 w 593"/>
                <a:gd name="T1" fmla="*/ 2147483647 h 705"/>
                <a:gd name="T2" fmla="*/ 2147483647 w 593"/>
                <a:gd name="T3" fmla="*/ 2147483647 h 705"/>
                <a:gd name="T4" fmla="*/ 2147483647 w 593"/>
                <a:gd name="T5" fmla="*/ 2147483647 h 705"/>
                <a:gd name="T6" fmla="*/ 2147483647 w 593"/>
                <a:gd name="T7" fmla="*/ 2147483647 h 705"/>
                <a:gd name="T8" fmla="*/ 2147483647 w 593"/>
                <a:gd name="T9" fmla="*/ 2147483647 h 705"/>
                <a:gd name="T10" fmla="*/ 2147483647 w 593"/>
                <a:gd name="T11" fmla="*/ 2147483647 h 705"/>
                <a:gd name="T12" fmla="*/ 2147483647 w 593"/>
                <a:gd name="T13" fmla="*/ 2147483647 h 705"/>
                <a:gd name="T14" fmla="*/ 2147483647 w 593"/>
                <a:gd name="T15" fmla="*/ 2147483647 h 705"/>
                <a:gd name="T16" fmla="*/ 2147483647 w 593"/>
                <a:gd name="T17" fmla="*/ 2147483647 h 705"/>
                <a:gd name="T18" fmla="*/ 2147483647 w 593"/>
                <a:gd name="T19" fmla="*/ 2147483647 h 705"/>
                <a:gd name="T20" fmla="*/ 2147483647 w 593"/>
                <a:gd name="T21" fmla="*/ 2147483647 h 705"/>
                <a:gd name="T22" fmla="*/ 2147483647 w 593"/>
                <a:gd name="T23" fmla="*/ 2147483647 h 705"/>
                <a:gd name="T24" fmla="*/ 2147483647 w 593"/>
                <a:gd name="T25" fmla="*/ 2147483647 h 705"/>
                <a:gd name="T26" fmla="*/ 2147483647 w 593"/>
                <a:gd name="T27" fmla="*/ 2147483647 h 705"/>
                <a:gd name="T28" fmla="*/ 2147483647 w 593"/>
                <a:gd name="T29" fmla="*/ 2147483647 h 705"/>
                <a:gd name="T30" fmla="*/ 2147483647 w 593"/>
                <a:gd name="T31" fmla="*/ 2147483647 h 705"/>
                <a:gd name="T32" fmla="*/ 2147483647 w 593"/>
                <a:gd name="T33" fmla="*/ 2147483647 h 705"/>
                <a:gd name="T34" fmla="*/ 2147483647 w 593"/>
                <a:gd name="T35" fmla="*/ 2147483647 h 705"/>
                <a:gd name="T36" fmla="*/ 2147483647 w 593"/>
                <a:gd name="T37" fmla="*/ 2147483647 h 705"/>
                <a:gd name="T38" fmla="*/ 2147483647 w 593"/>
                <a:gd name="T39" fmla="*/ 2147483647 h 705"/>
                <a:gd name="T40" fmla="*/ 2147483647 w 593"/>
                <a:gd name="T41" fmla="*/ 2147483647 h 705"/>
                <a:gd name="T42" fmla="*/ 2147483647 w 593"/>
                <a:gd name="T43" fmla="*/ 2147483647 h 705"/>
                <a:gd name="T44" fmla="*/ 2147483647 w 593"/>
                <a:gd name="T45" fmla="*/ 2147483647 h 705"/>
                <a:gd name="T46" fmla="*/ 2147483647 w 593"/>
                <a:gd name="T47" fmla="*/ 2147483647 h 705"/>
                <a:gd name="T48" fmla="*/ 2147483647 w 593"/>
                <a:gd name="T49" fmla="*/ 2147483647 h 705"/>
                <a:gd name="T50" fmla="*/ 2147483647 w 593"/>
                <a:gd name="T51" fmla="*/ 2147483647 h 705"/>
                <a:gd name="T52" fmla="*/ 2147483647 w 593"/>
                <a:gd name="T53" fmla="*/ 2147483647 h 705"/>
                <a:gd name="T54" fmla="*/ 2147483647 w 593"/>
                <a:gd name="T55" fmla="*/ 2147483647 h 705"/>
                <a:gd name="T56" fmla="*/ 2147483647 w 593"/>
                <a:gd name="T57" fmla="*/ 2147483647 h 705"/>
                <a:gd name="T58" fmla="*/ 0 w 593"/>
                <a:gd name="T59" fmla="*/ 2147483647 h 705"/>
                <a:gd name="T60" fmla="*/ 0 w 593"/>
                <a:gd name="T61" fmla="*/ 2147483647 h 705"/>
                <a:gd name="T62" fmla="*/ 2147483647 w 593"/>
                <a:gd name="T63" fmla="*/ 2147483647 h 705"/>
                <a:gd name="T64" fmla="*/ 2147483647 w 593"/>
                <a:gd name="T65" fmla="*/ 2147483647 h 705"/>
                <a:gd name="T66" fmla="*/ 2147483647 w 593"/>
                <a:gd name="T67" fmla="*/ 2147483647 h 705"/>
                <a:gd name="T68" fmla="*/ 2147483647 w 593"/>
                <a:gd name="T69" fmla="*/ 2147483647 h 705"/>
                <a:gd name="T70" fmla="*/ 2147483647 w 593"/>
                <a:gd name="T71" fmla="*/ 2147483647 h 705"/>
                <a:gd name="T72" fmla="*/ 2147483647 w 593"/>
                <a:gd name="T73" fmla="*/ 2147483647 h 705"/>
                <a:gd name="T74" fmla="*/ 2147483647 w 593"/>
                <a:gd name="T75" fmla="*/ 2147483647 h 705"/>
                <a:gd name="T76" fmla="*/ 2147483647 w 593"/>
                <a:gd name="T77" fmla="*/ 2147483647 h 705"/>
                <a:gd name="T78" fmla="*/ 2147483647 w 593"/>
                <a:gd name="T79" fmla="*/ 2147483647 h 705"/>
                <a:gd name="T80" fmla="*/ 2147483647 w 593"/>
                <a:gd name="T81" fmla="*/ 2147483647 h 705"/>
                <a:gd name="T82" fmla="*/ 2147483647 w 593"/>
                <a:gd name="T83" fmla="*/ 2147483647 h 705"/>
                <a:gd name="T84" fmla="*/ 2147483647 w 593"/>
                <a:gd name="T85" fmla="*/ 2147483647 h 705"/>
                <a:gd name="T86" fmla="*/ 2147483647 w 593"/>
                <a:gd name="T87" fmla="*/ 2147483647 h 705"/>
                <a:gd name="T88" fmla="*/ 2147483647 w 593"/>
                <a:gd name="T89" fmla="*/ 2147483647 h 705"/>
                <a:gd name="T90" fmla="*/ 2147483647 w 593"/>
                <a:gd name="T91" fmla="*/ 2147483647 h 705"/>
                <a:gd name="T92" fmla="*/ 2147483647 w 593"/>
                <a:gd name="T93" fmla="*/ 2147483647 h 705"/>
                <a:gd name="T94" fmla="*/ 2147483647 w 593"/>
                <a:gd name="T95" fmla="*/ 2147483647 h 705"/>
                <a:gd name="T96" fmla="*/ 2147483647 w 593"/>
                <a:gd name="T97" fmla="*/ 2147483647 h 705"/>
                <a:gd name="T98" fmla="*/ 2147483647 w 593"/>
                <a:gd name="T99" fmla="*/ 2147483647 h 705"/>
                <a:gd name="T100" fmla="*/ 2147483647 w 593"/>
                <a:gd name="T101" fmla="*/ 2147483647 h 705"/>
                <a:gd name="T102" fmla="*/ 2147483647 w 593"/>
                <a:gd name="T103" fmla="*/ 2147483647 h 705"/>
                <a:gd name="T104" fmla="*/ 2147483647 w 593"/>
                <a:gd name="T105" fmla="*/ 2147483647 h 70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93" h="705">
                  <a:moveTo>
                    <a:pt x="285" y="288"/>
                  </a:moveTo>
                  <a:lnTo>
                    <a:pt x="285" y="705"/>
                  </a:lnTo>
                  <a:lnTo>
                    <a:pt x="593" y="596"/>
                  </a:lnTo>
                  <a:lnTo>
                    <a:pt x="593" y="179"/>
                  </a:lnTo>
                  <a:lnTo>
                    <a:pt x="285" y="288"/>
                  </a:lnTo>
                  <a:close/>
                  <a:moveTo>
                    <a:pt x="258" y="315"/>
                  </a:moveTo>
                  <a:lnTo>
                    <a:pt x="258" y="373"/>
                  </a:lnTo>
                  <a:cubicBezTo>
                    <a:pt x="229" y="367"/>
                    <a:pt x="201" y="345"/>
                    <a:pt x="201" y="345"/>
                  </a:cubicBezTo>
                  <a:lnTo>
                    <a:pt x="201" y="283"/>
                  </a:lnTo>
                  <a:cubicBezTo>
                    <a:pt x="236" y="311"/>
                    <a:pt x="258" y="315"/>
                    <a:pt x="258" y="315"/>
                  </a:cubicBezTo>
                  <a:close/>
                  <a:moveTo>
                    <a:pt x="510" y="134"/>
                  </a:moveTo>
                  <a:cubicBezTo>
                    <a:pt x="508" y="127"/>
                    <a:pt x="501" y="124"/>
                    <a:pt x="494" y="126"/>
                  </a:cubicBezTo>
                  <a:lnTo>
                    <a:pt x="197" y="229"/>
                  </a:lnTo>
                  <a:cubicBezTo>
                    <a:pt x="193" y="230"/>
                    <a:pt x="190" y="233"/>
                    <a:pt x="189" y="237"/>
                  </a:cubicBezTo>
                  <a:lnTo>
                    <a:pt x="189" y="661"/>
                  </a:lnTo>
                  <a:cubicBezTo>
                    <a:pt x="199" y="681"/>
                    <a:pt x="243" y="704"/>
                    <a:pt x="270" y="704"/>
                  </a:cubicBezTo>
                  <a:lnTo>
                    <a:pt x="270" y="288"/>
                  </a:lnTo>
                  <a:cubicBezTo>
                    <a:pt x="256" y="286"/>
                    <a:pt x="224" y="269"/>
                    <a:pt x="204" y="253"/>
                  </a:cubicBezTo>
                  <a:cubicBezTo>
                    <a:pt x="204" y="253"/>
                    <a:pt x="205" y="253"/>
                    <a:pt x="205" y="253"/>
                  </a:cubicBezTo>
                  <a:lnTo>
                    <a:pt x="502" y="149"/>
                  </a:lnTo>
                  <a:cubicBezTo>
                    <a:pt x="508" y="147"/>
                    <a:pt x="512" y="140"/>
                    <a:pt x="510" y="134"/>
                  </a:cubicBezTo>
                  <a:close/>
                  <a:moveTo>
                    <a:pt x="69" y="190"/>
                  </a:moveTo>
                  <a:lnTo>
                    <a:pt x="69" y="248"/>
                  </a:lnTo>
                  <a:cubicBezTo>
                    <a:pt x="40" y="243"/>
                    <a:pt x="12" y="220"/>
                    <a:pt x="12" y="220"/>
                  </a:cubicBezTo>
                  <a:lnTo>
                    <a:pt x="12" y="158"/>
                  </a:lnTo>
                  <a:cubicBezTo>
                    <a:pt x="47" y="186"/>
                    <a:pt x="69" y="190"/>
                    <a:pt x="69" y="190"/>
                  </a:cubicBezTo>
                  <a:close/>
                  <a:moveTo>
                    <a:pt x="321" y="9"/>
                  </a:moveTo>
                  <a:cubicBezTo>
                    <a:pt x="319" y="3"/>
                    <a:pt x="312" y="0"/>
                    <a:pt x="305" y="2"/>
                  </a:cubicBezTo>
                  <a:lnTo>
                    <a:pt x="8" y="105"/>
                  </a:lnTo>
                  <a:cubicBezTo>
                    <a:pt x="5" y="106"/>
                    <a:pt x="1" y="109"/>
                    <a:pt x="0" y="112"/>
                  </a:cubicBezTo>
                  <a:lnTo>
                    <a:pt x="0" y="536"/>
                  </a:lnTo>
                  <a:cubicBezTo>
                    <a:pt x="10" y="557"/>
                    <a:pt x="54" y="580"/>
                    <a:pt x="81" y="580"/>
                  </a:cubicBezTo>
                  <a:lnTo>
                    <a:pt x="81" y="163"/>
                  </a:lnTo>
                  <a:cubicBezTo>
                    <a:pt x="67" y="161"/>
                    <a:pt x="35" y="145"/>
                    <a:pt x="15" y="128"/>
                  </a:cubicBezTo>
                  <a:cubicBezTo>
                    <a:pt x="15" y="128"/>
                    <a:pt x="16" y="128"/>
                    <a:pt x="16" y="128"/>
                  </a:cubicBezTo>
                  <a:lnTo>
                    <a:pt x="313" y="25"/>
                  </a:lnTo>
                  <a:cubicBezTo>
                    <a:pt x="319" y="23"/>
                    <a:pt x="323" y="16"/>
                    <a:pt x="321" y="9"/>
                  </a:cubicBezTo>
                  <a:close/>
                  <a:moveTo>
                    <a:pt x="163" y="255"/>
                  </a:moveTo>
                  <a:lnTo>
                    <a:pt x="163" y="314"/>
                  </a:lnTo>
                  <a:cubicBezTo>
                    <a:pt x="135" y="308"/>
                    <a:pt x="107" y="286"/>
                    <a:pt x="107" y="286"/>
                  </a:cubicBezTo>
                  <a:lnTo>
                    <a:pt x="107" y="224"/>
                  </a:lnTo>
                  <a:cubicBezTo>
                    <a:pt x="141" y="252"/>
                    <a:pt x="163" y="255"/>
                    <a:pt x="163" y="255"/>
                  </a:cubicBezTo>
                  <a:close/>
                  <a:moveTo>
                    <a:pt x="415" y="75"/>
                  </a:moveTo>
                  <a:cubicBezTo>
                    <a:pt x="413" y="68"/>
                    <a:pt x="406" y="65"/>
                    <a:pt x="400" y="67"/>
                  </a:cubicBezTo>
                  <a:lnTo>
                    <a:pt x="103" y="170"/>
                  </a:lnTo>
                  <a:cubicBezTo>
                    <a:pt x="99" y="171"/>
                    <a:pt x="96" y="174"/>
                    <a:pt x="94" y="178"/>
                  </a:cubicBezTo>
                  <a:lnTo>
                    <a:pt x="94" y="602"/>
                  </a:lnTo>
                  <a:cubicBezTo>
                    <a:pt x="105" y="622"/>
                    <a:pt x="148" y="645"/>
                    <a:pt x="175" y="645"/>
                  </a:cubicBezTo>
                  <a:lnTo>
                    <a:pt x="175" y="229"/>
                  </a:lnTo>
                  <a:cubicBezTo>
                    <a:pt x="161" y="227"/>
                    <a:pt x="129" y="210"/>
                    <a:pt x="110" y="194"/>
                  </a:cubicBezTo>
                  <a:cubicBezTo>
                    <a:pt x="110" y="194"/>
                    <a:pt x="110" y="194"/>
                    <a:pt x="110" y="193"/>
                  </a:cubicBezTo>
                  <a:lnTo>
                    <a:pt x="407" y="90"/>
                  </a:lnTo>
                  <a:cubicBezTo>
                    <a:pt x="414" y="88"/>
                    <a:pt x="417" y="81"/>
                    <a:pt x="415" y="75"/>
                  </a:cubicBezTo>
                  <a:close/>
                </a:path>
              </a:pathLst>
            </a:custGeom>
            <a:solidFill>
              <a:srgbClr val="FFFFFF"/>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SzPct val="100000"/>
                <a:buFont typeface="Arial" panose="020B0604020202020204" pitchFamily="34" charset="0"/>
                <a:buNone/>
              </a:pPr>
              <a:endParaRPr lang="zh-CN" altLang="en-US">
                <a:solidFill>
                  <a:srgbClr val="C4261D"/>
                </a:solidFill>
                <a:latin typeface="Arial" panose="020B0604020202020204" pitchFamily="34" charset="0"/>
                <a:ea typeface="微软雅黑" panose="020B0503020204020204" charset="-122"/>
              </a:endParaRPr>
            </a:p>
          </p:txBody>
        </p:sp>
      </p:grpSp>
      <p:sp>
        <p:nvSpPr>
          <p:cNvPr id="29" name="矩形: 圆角 28">
            <a:extLst>
              <a:ext uri="{FF2B5EF4-FFF2-40B4-BE49-F238E27FC236}">
                <a16:creationId xmlns:a16="http://schemas.microsoft.com/office/drawing/2014/main" id="{1AB5E6BD-B9A7-A6ED-370D-53B81C378E56}"/>
              </a:ext>
            </a:extLst>
          </p:cNvPr>
          <p:cNvSpPr/>
          <p:nvPr>
            <p:custDataLst>
              <p:tags r:id="rId1"/>
            </p:custDataLst>
          </p:nvPr>
        </p:nvSpPr>
        <p:spPr>
          <a:xfrm>
            <a:off x="664093" y="1803133"/>
            <a:ext cx="11024235" cy="1655680"/>
          </a:xfrm>
          <a:prstGeom prst="roundRect">
            <a:avLst>
              <a:gd name="adj" fmla="val 1120"/>
            </a:avLst>
          </a:prstGeom>
          <a:gradFill flip="none" rotWithShape="1">
            <a:gsLst>
              <a:gs pos="100000">
                <a:srgbClr val="B61B20"/>
              </a:gs>
              <a:gs pos="413">
                <a:srgbClr val="EA2920">
                  <a:lumMod val="83000"/>
                </a:srgbClr>
              </a:gs>
            </a:gsLst>
            <a:path path="circle">
              <a:fillToRect l="100000" t="100000"/>
            </a:path>
            <a:tileRect r="-100000" b="-10000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宋体 CN Light" panose="02020300000000000000" pitchFamily="18" charset="-122"/>
              <a:ea typeface="思源宋体 CN Light" panose="02020300000000000000" pitchFamily="18" charset="-122"/>
              <a:sym typeface="思源宋体 CN Light" panose="02020300000000000000" pitchFamily="18" charset="-122"/>
            </a:endParaRPr>
          </a:p>
        </p:txBody>
      </p:sp>
      <p:sp>
        <p:nvSpPr>
          <p:cNvPr id="30" name="文本框 29">
            <a:extLst>
              <a:ext uri="{FF2B5EF4-FFF2-40B4-BE49-F238E27FC236}">
                <a16:creationId xmlns:a16="http://schemas.microsoft.com/office/drawing/2014/main" id="{112CED19-E32B-2476-DA78-56BDB66909A0}"/>
              </a:ext>
            </a:extLst>
          </p:cNvPr>
          <p:cNvSpPr txBox="1"/>
          <p:nvPr>
            <p:custDataLst>
              <p:tags r:id="rId2"/>
            </p:custDataLst>
          </p:nvPr>
        </p:nvSpPr>
        <p:spPr>
          <a:xfrm>
            <a:off x="1359481" y="2069423"/>
            <a:ext cx="9194800" cy="1198880"/>
          </a:xfrm>
          <a:prstGeom prst="rect">
            <a:avLst/>
          </a:prstGeom>
          <a:noFill/>
        </p:spPr>
        <p:txBody>
          <a:bodyPr wrap="square">
            <a:spAutoFit/>
          </a:bodyPr>
          <a:lstStyle/>
          <a:p>
            <a:pPr>
              <a:lnSpc>
                <a:spcPct val="100000"/>
              </a:lnSpc>
            </a:pPr>
            <a:r>
              <a:rPr kumimoji="0" lang="zh-CN" altLang="en-US" sz="3600" b="1" i="0" u="none" strike="noStrike" kern="1200" cap="none" spc="120" normalizeH="0" noProof="0" dirty="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rPr>
              <a:t>这次党纪学习教育，是加强党的纪律建设、推动全面从严治党向纵深发展的重要举措。</a:t>
            </a:r>
          </a:p>
        </p:txBody>
      </p:sp>
      <p:sp>
        <p:nvSpPr>
          <p:cNvPr id="31" name="矩形: 圆角 30">
            <a:extLst>
              <a:ext uri="{FF2B5EF4-FFF2-40B4-BE49-F238E27FC236}">
                <a16:creationId xmlns:a16="http://schemas.microsoft.com/office/drawing/2014/main" id="{FB87EED8-5A4D-84FA-2E79-A3092A853C57}"/>
              </a:ext>
            </a:extLst>
          </p:cNvPr>
          <p:cNvSpPr/>
          <p:nvPr>
            <p:custDataLst>
              <p:tags r:id="rId3"/>
            </p:custDataLst>
          </p:nvPr>
        </p:nvSpPr>
        <p:spPr>
          <a:xfrm>
            <a:off x="1179481" y="2287672"/>
            <a:ext cx="180000" cy="180000"/>
          </a:xfrm>
          <a:prstGeom prst="roundRect">
            <a:avLst>
              <a:gd name="adj" fmla="val 19825"/>
            </a:avLst>
          </a:prstGeom>
          <a:solidFill>
            <a:schemeClr val="bg1">
              <a:alpha val="8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Light" panose="02020300000000000000" pitchFamily="18" charset="-122"/>
              <a:ea typeface="思源宋体 CN Light" panose="02020300000000000000" pitchFamily="18" charset="-122"/>
              <a:sym typeface="思源宋体 CN Light" panose="02020300000000000000" pitchFamily="18" charset="-122"/>
            </a:endParaRPr>
          </a:p>
        </p:txBody>
      </p:sp>
    </p:spTree>
    <p:extLst>
      <p:ext uri="{BB962C8B-B14F-4D97-AF65-F5344CB8AC3E}">
        <p14:creationId xmlns:p14="http://schemas.microsoft.com/office/powerpoint/2010/main" val="3108844387"/>
      </p:ext>
    </p:extLst>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735" y="4335780"/>
            <a:ext cx="12267565" cy="2688590"/>
            <a:chOff x="5" y="6644"/>
            <a:chExt cx="19196" cy="4206"/>
          </a:xfrm>
        </p:grpSpPr>
        <p:grpSp>
          <p:nvGrpSpPr>
            <p:cNvPr id="3" name="组合 2"/>
            <p:cNvGrpSpPr/>
            <p:nvPr/>
          </p:nvGrpSpPr>
          <p:grpSpPr>
            <a:xfrm>
              <a:off x="5" y="7344"/>
              <a:ext cx="19156" cy="3393"/>
              <a:chOff x="0" y="7305"/>
              <a:chExt cx="19200" cy="4129"/>
            </a:xfrm>
          </p:grpSpPr>
          <p:pic>
            <p:nvPicPr>
              <p:cNvPr id="10" name="图片 9" descr="城市建筑绘制"/>
              <p:cNvPicPr>
                <a:picLocks noChangeAspect="1"/>
              </p:cNvPicPr>
              <p:nvPr/>
            </p:nvPicPr>
            <p:blipFill>
              <a:blip r:embed="rId16"/>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17"/>
              <a:stretch>
                <a:fillRect/>
              </a:stretch>
            </p:blipFill>
            <p:spPr>
              <a:xfrm>
                <a:off x="0" y="9486"/>
                <a:ext cx="19200" cy="1948"/>
              </a:xfrm>
              <a:prstGeom prst="rect">
                <a:avLst/>
              </a:prstGeom>
            </p:spPr>
          </p:pic>
        </p:grpSp>
        <p:pic>
          <p:nvPicPr>
            <p:cNvPr id="11" name="图片 10"/>
            <p:cNvPicPr>
              <a:picLocks noChangeAspect="1"/>
            </p:cNvPicPr>
            <p:nvPr/>
          </p:nvPicPr>
          <p:blipFill rotWithShape="1">
            <a:blip r:embed="rId18"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12" name="图片 11"/>
            <p:cNvPicPr>
              <a:picLocks noChangeAspect="1"/>
            </p:cNvPicPr>
            <p:nvPr/>
          </p:nvPicPr>
          <p:blipFill rotWithShape="1">
            <a:blip r:embed="rId19">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grpSp>
        <p:nvGrpSpPr>
          <p:cNvPr id="13" name="组合 12">
            <a:extLst>
              <a:ext uri="{FF2B5EF4-FFF2-40B4-BE49-F238E27FC236}">
                <a16:creationId xmlns:a16="http://schemas.microsoft.com/office/drawing/2014/main" id="{6BF801A5-CD49-F0CF-4541-C7C8413AFEA1}"/>
              </a:ext>
            </a:extLst>
          </p:cNvPr>
          <p:cNvGrpSpPr/>
          <p:nvPr/>
        </p:nvGrpSpPr>
        <p:grpSpPr>
          <a:xfrm>
            <a:off x="873071" y="296209"/>
            <a:ext cx="2650490" cy="593725"/>
            <a:chOff x="873071" y="296209"/>
            <a:chExt cx="2650490" cy="593725"/>
          </a:xfrm>
        </p:grpSpPr>
        <p:sp>
          <p:nvSpPr>
            <p:cNvPr id="14" name="矩形 38">
              <a:extLst>
                <a:ext uri="{FF2B5EF4-FFF2-40B4-BE49-F238E27FC236}">
                  <a16:creationId xmlns:a16="http://schemas.microsoft.com/office/drawing/2014/main" id="{30683EA7-91AE-628F-1E8F-223DA294345C}"/>
                </a:ext>
              </a:extLst>
            </p:cNvPr>
            <p:cNvSpPr/>
            <p:nvPr>
              <p:custDataLst>
                <p:tags r:id="rId12"/>
              </p:custDataLst>
            </p:nvPr>
          </p:nvSpPr>
          <p:spPr>
            <a:xfrm>
              <a:off x="873071" y="296209"/>
              <a:ext cx="2650490"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文本框 14">
              <a:extLst>
                <a:ext uri="{FF2B5EF4-FFF2-40B4-BE49-F238E27FC236}">
                  <a16:creationId xmlns:a16="http://schemas.microsoft.com/office/drawing/2014/main" id="{C5120B06-8205-1D17-F298-7696B3264500}"/>
                </a:ext>
              </a:extLst>
            </p:cNvPr>
            <p:cNvSpPr txBox="1"/>
            <p:nvPr>
              <p:custDataLst>
                <p:tags r:id="rId13"/>
              </p:custDataLst>
            </p:nvPr>
          </p:nvSpPr>
          <p:spPr>
            <a:xfrm>
              <a:off x="1285821" y="331769"/>
              <a:ext cx="2094865" cy="521970"/>
            </a:xfrm>
            <a:prstGeom prst="rect">
              <a:avLst/>
            </a:prstGeom>
            <a:noFill/>
          </p:spPr>
          <p:txBody>
            <a:bodyPr wrap="square">
              <a:spAutoFit/>
            </a:bodyPr>
            <a:lstStyle/>
            <a:p>
              <a:pPr algn="dist"/>
              <a:r>
                <a:rPr lang="zh-CN" altLang="en-US" sz="2800" b="1" spc="120" dirty="0">
                  <a:solidFill>
                    <a:schemeClr val="bg1"/>
                  </a:solidFill>
                  <a:latin typeface="+mj-ea"/>
                  <a:ea typeface="+mj-ea"/>
                </a:rPr>
                <a:t>目标要求</a:t>
              </a:r>
            </a:p>
          </p:txBody>
        </p:sp>
      </p:grpSp>
      <p:grpSp>
        <p:nvGrpSpPr>
          <p:cNvPr id="16" name="组合 15">
            <a:extLst>
              <a:ext uri="{FF2B5EF4-FFF2-40B4-BE49-F238E27FC236}">
                <a16:creationId xmlns:a16="http://schemas.microsoft.com/office/drawing/2014/main" id="{03411719-58DD-2636-0FD4-230C728708B9}"/>
              </a:ext>
            </a:extLst>
          </p:cNvPr>
          <p:cNvGrpSpPr/>
          <p:nvPr/>
        </p:nvGrpSpPr>
        <p:grpSpPr>
          <a:xfrm>
            <a:off x="541020" y="276860"/>
            <a:ext cx="629920" cy="631190"/>
            <a:chOff x="914400" y="1457325"/>
            <a:chExt cx="1511300" cy="1512888"/>
          </a:xfrm>
        </p:grpSpPr>
        <p:sp>
          <p:nvSpPr>
            <p:cNvPr id="17" name="椭圆 2">
              <a:extLst>
                <a:ext uri="{FF2B5EF4-FFF2-40B4-BE49-F238E27FC236}">
                  <a16:creationId xmlns:a16="http://schemas.microsoft.com/office/drawing/2014/main" id="{74FC31B0-546E-7B9A-4E7A-B8ED5142322E}"/>
                </a:ext>
              </a:extLst>
            </p:cNvPr>
            <p:cNvSpPr>
              <a:spLocks noChangeArrowheads="1"/>
            </p:cNvSpPr>
            <p:nvPr>
              <p:custDataLst>
                <p:tags r:id="rId10"/>
              </p:custDataLst>
            </p:nvPr>
          </p:nvSpPr>
          <p:spPr bwMode="auto">
            <a:xfrm>
              <a:off x="914400" y="1457325"/>
              <a:ext cx="1511300" cy="1512888"/>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charset="-122"/>
                </a:defRPr>
              </a:lvl1pPr>
              <a:lvl2pPr marL="742950" indent="-285750" eaLnBrk="0" hangingPunct="0">
                <a:defRPr>
                  <a:solidFill>
                    <a:schemeClr val="tx1"/>
                  </a:solidFill>
                  <a:latin typeface="Arial" panose="020B0604020202020204" pitchFamily="34" charset="0"/>
                  <a:ea typeface="微软雅黑" panose="020B0503020204020204" charset="-122"/>
                </a:defRPr>
              </a:lvl2pPr>
              <a:lvl3pPr marL="1143000" indent="-228600" eaLnBrk="0" hangingPunct="0">
                <a:defRPr>
                  <a:solidFill>
                    <a:schemeClr val="tx1"/>
                  </a:solidFill>
                  <a:latin typeface="Arial" panose="020B0604020202020204" pitchFamily="34" charset="0"/>
                  <a:ea typeface="微软雅黑" panose="020B0503020204020204" charset="-122"/>
                </a:defRPr>
              </a:lvl3pPr>
              <a:lvl4pPr marL="1600200" indent="-228600" eaLnBrk="0" hangingPunct="0">
                <a:defRPr>
                  <a:solidFill>
                    <a:schemeClr val="tx1"/>
                  </a:solidFill>
                  <a:latin typeface="Arial" panose="020B0604020202020204" pitchFamily="34" charset="0"/>
                  <a:ea typeface="微软雅黑" panose="020B0503020204020204" charset="-122"/>
                </a:defRPr>
              </a:lvl4pPr>
              <a:lvl5pPr marL="2057400" indent="-228600" eaLnBrk="0" hangingPunct="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eaLnBrk="1" fontAlgn="base" hangingPunct="1">
                <a:spcBef>
                  <a:spcPct val="0"/>
                </a:spcBef>
                <a:spcAft>
                  <a:spcPct val="0"/>
                </a:spcAft>
                <a:buSzPct val="100000"/>
              </a:pPr>
              <a:endParaRPr lang="zh-CN" altLang="en-US">
                <a:solidFill>
                  <a:srgbClr val="C4261D"/>
                </a:solidFill>
                <a:latin typeface="+mj-ea"/>
                <a:ea typeface="+mj-ea"/>
              </a:endParaRPr>
            </a:p>
          </p:txBody>
        </p:sp>
        <p:sp>
          <p:nvSpPr>
            <p:cNvPr id="18" name="Freeform 5">
              <a:extLst>
                <a:ext uri="{FF2B5EF4-FFF2-40B4-BE49-F238E27FC236}">
                  <a16:creationId xmlns:a16="http://schemas.microsoft.com/office/drawing/2014/main" id="{B2DE2E38-F149-328C-78E7-D05A68A98577}"/>
                </a:ext>
              </a:extLst>
            </p:cNvPr>
            <p:cNvSpPr/>
            <p:nvPr>
              <p:custDataLst>
                <p:tags r:id="rId11"/>
              </p:custDataLst>
            </p:nvPr>
          </p:nvSpPr>
          <p:spPr bwMode="auto">
            <a:xfrm>
              <a:off x="1209675" y="1682750"/>
              <a:ext cx="920750" cy="1062038"/>
            </a:xfrm>
            <a:custGeom>
              <a:avLst/>
              <a:gdLst>
                <a:gd name="T0" fmla="*/ 2147483647 w 593"/>
                <a:gd name="T1" fmla="*/ 2147483647 h 705"/>
                <a:gd name="T2" fmla="*/ 2147483647 w 593"/>
                <a:gd name="T3" fmla="*/ 2147483647 h 705"/>
                <a:gd name="T4" fmla="*/ 2147483647 w 593"/>
                <a:gd name="T5" fmla="*/ 2147483647 h 705"/>
                <a:gd name="T6" fmla="*/ 2147483647 w 593"/>
                <a:gd name="T7" fmla="*/ 2147483647 h 705"/>
                <a:gd name="T8" fmla="*/ 2147483647 w 593"/>
                <a:gd name="T9" fmla="*/ 2147483647 h 705"/>
                <a:gd name="T10" fmla="*/ 2147483647 w 593"/>
                <a:gd name="T11" fmla="*/ 2147483647 h 705"/>
                <a:gd name="T12" fmla="*/ 2147483647 w 593"/>
                <a:gd name="T13" fmla="*/ 2147483647 h 705"/>
                <a:gd name="T14" fmla="*/ 2147483647 w 593"/>
                <a:gd name="T15" fmla="*/ 2147483647 h 705"/>
                <a:gd name="T16" fmla="*/ 2147483647 w 593"/>
                <a:gd name="T17" fmla="*/ 2147483647 h 705"/>
                <a:gd name="T18" fmla="*/ 2147483647 w 593"/>
                <a:gd name="T19" fmla="*/ 2147483647 h 705"/>
                <a:gd name="T20" fmla="*/ 2147483647 w 593"/>
                <a:gd name="T21" fmla="*/ 2147483647 h 705"/>
                <a:gd name="T22" fmla="*/ 2147483647 w 593"/>
                <a:gd name="T23" fmla="*/ 2147483647 h 705"/>
                <a:gd name="T24" fmla="*/ 2147483647 w 593"/>
                <a:gd name="T25" fmla="*/ 2147483647 h 705"/>
                <a:gd name="T26" fmla="*/ 2147483647 w 593"/>
                <a:gd name="T27" fmla="*/ 2147483647 h 705"/>
                <a:gd name="T28" fmla="*/ 2147483647 w 593"/>
                <a:gd name="T29" fmla="*/ 2147483647 h 705"/>
                <a:gd name="T30" fmla="*/ 2147483647 w 593"/>
                <a:gd name="T31" fmla="*/ 2147483647 h 705"/>
                <a:gd name="T32" fmla="*/ 2147483647 w 593"/>
                <a:gd name="T33" fmla="*/ 2147483647 h 705"/>
                <a:gd name="T34" fmla="*/ 2147483647 w 593"/>
                <a:gd name="T35" fmla="*/ 2147483647 h 705"/>
                <a:gd name="T36" fmla="*/ 2147483647 w 593"/>
                <a:gd name="T37" fmla="*/ 2147483647 h 705"/>
                <a:gd name="T38" fmla="*/ 2147483647 w 593"/>
                <a:gd name="T39" fmla="*/ 2147483647 h 705"/>
                <a:gd name="T40" fmla="*/ 2147483647 w 593"/>
                <a:gd name="T41" fmla="*/ 2147483647 h 705"/>
                <a:gd name="T42" fmla="*/ 2147483647 w 593"/>
                <a:gd name="T43" fmla="*/ 2147483647 h 705"/>
                <a:gd name="T44" fmla="*/ 2147483647 w 593"/>
                <a:gd name="T45" fmla="*/ 2147483647 h 705"/>
                <a:gd name="T46" fmla="*/ 2147483647 w 593"/>
                <a:gd name="T47" fmla="*/ 2147483647 h 705"/>
                <a:gd name="T48" fmla="*/ 2147483647 w 593"/>
                <a:gd name="T49" fmla="*/ 2147483647 h 705"/>
                <a:gd name="T50" fmla="*/ 2147483647 w 593"/>
                <a:gd name="T51" fmla="*/ 2147483647 h 705"/>
                <a:gd name="T52" fmla="*/ 2147483647 w 593"/>
                <a:gd name="T53" fmla="*/ 2147483647 h 705"/>
                <a:gd name="T54" fmla="*/ 2147483647 w 593"/>
                <a:gd name="T55" fmla="*/ 2147483647 h 705"/>
                <a:gd name="T56" fmla="*/ 2147483647 w 593"/>
                <a:gd name="T57" fmla="*/ 2147483647 h 705"/>
                <a:gd name="T58" fmla="*/ 0 w 593"/>
                <a:gd name="T59" fmla="*/ 2147483647 h 705"/>
                <a:gd name="T60" fmla="*/ 0 w 593"/>
                <a:gd name="T61" fmla="*/ 2147483647 h 705"/>
                <a:gd name="T62" fmla="*/ 2147483647 w 593"/>
                <a:gd name="T63" fmla="*/ 2147483647 h 705"/>
                <a:gd name="T64" fmla="*/ 2147483647 w 593"/>
                <a:gd name="T65" fmla="*/ 2147483647 h 705"/>
                <a:gd name="T66" fmla="*/ 2147483647 w 593"/>
                <a:gd name="T67" fmla="*/ 2147483647 h 705"/>
                <a:gd name="T68" fmla="*/ 2147483647 w 593"/>
                <a:gd name="T69" fmla="*/ 2147483647 h 705"/>
                <a:gd name="T70" fmla="*/ 2147483647 w 593"/>
                <a:gd name="T71" fmla="*/ 2147483647 h 705"/>
                <a:gd name="T72" fmla="*/ 2147483647 w 593"/>
                <a:gd name="T73" fmla="*/ 2147483647 h 705"/>
                <a:gd name="T74" fmla="*/ 2147483647 w 593"/>
                <a:gd name="T75" fmla="*/ 2147483647 h 705"/>
                <a:gd name="T76" fmla="*/ 2147483647 w 593"/>
                <a:gd name="T77" fmla="*/ 2147483647 h 705"/>
                <a:gd name="T78" fmla="*/ 2147483647 w 593"/>
                <a:gd name="T79" fmla="*/ 2147483647 h 705"/>
                <a:gd name="T80" fmla="*/ 2147483647 w 593"/>
                <a:gd name="T81" fmla="*/ 2147483647 h 705"/>
                <a:gd name="T82" fmla="*/ 2147483647 w 593"/>
                <a:gd name="T83" fmla="*/ 2147483647 h 705"/>
                <a:gd name="T84" fmla="*/ 2147483647 w 593"/>
                <a:gd name="T85" fmla="*/ 2147483647 h 705"/>
                <a:gd name="T86" fmla="*/ 2147483647 w 593"/>
                <a:gd name="T87" fmla="*/ 2147483647 h 705"/>
                <a:gd name="T88" fmla="*/ 2147483647 w 593"/>
                <a:gd name="T89" fmla="*/ 2147483647 h 705"/>
                <a:gd name="T90" fmla="*/ 2147483647 w 593"/>
                <a:gd name="T91" fmla="*/ 2147483647 h 705"/>
                <a:gd name="T92" fmla="*/ 2147483647 w 593"/>
                <a:gd name="T93" fmla="*/ 2147483647 h 705"/>
                <a:gd name="T94" fmla="*/ 2147483647 w 593"/>
                <a:gd name="T95" fmla="*/ 2147483647 h 705"/>
                <a:gd name="T96" fmla="*/ 2147483647 w 593"/>
                <a:gd name="T97" fmla="*/ 2147483647 h 705"/>
                <a:gd name="T98" fmla="*/ 2147483647 w 593"/>
                <a:gd name="T99" fmla="*/ 2147483647 h 705"/>
                <a:gd name="T100" fmla="*/ 2147483647 w 593"/>
                <a:gd name="T101" fmla="*/ 2147483647 h 705"/>
                <a:gd name="T102" fmla="*/ 2147483647 w 593"/>
                <a:gd name="T103" fmla="*/ 2147483647 h 705"/>
                <a:gd name="T104" fmla="*/ 2147483647 w 593"/>
                <a:gd name="T105" fmla="*/ 2147483647 h 70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93" h="705">
                  <a:moveTo>
                    <a:pt x="285" y="288"/>
                  </a:moveTo>
                  <a:lnTo>
                    <a:pt x="285" y="705"/>
                  </a:lnTo>
                  <a:lnTo>
                    <a:pt x="593" y="596"/>
                  </a:lnTo>
                  <a:lnTo>
                    <a:pt x="593" y="179"/>
                  </a:lnTo>
                  <a:lnTo>
                    <a:pt x="285" y="288"/>
                  </a:lnTo>
                  <a:close/>
                  <a:moveTo>
                    <a:pt x="258" y="315"/>
                  </a:moveTo>
                  <a:lnTo>
                    <a:pt x="258" y="373"/>
                  </a:lnTo>
                  <a:cubicBezTo>
                    <a:pt x="229" y="367"/>
                    <a:pt x="201" y="345"/>
                    <a:pt x="201" y="345"/>
                  </a:cubicBezTo>
                  <a:lnTo>
                    <a:pt x="201" y="283"/>
                  </a:lnTo>
                  <a:cubicBezTo>
                    <a:pt x="236" y="311"/>
                    <a:pt x="258" y="315"/>
                    <a:pt x="258" y="315"/>
                  </a:cubicBezTo>
                  <a:close/>
                  <a:moveTo>
                    <a:pt x="510" y="134"/>
                  </a:moveTo>
                  <a:cubicBezTo>
                    <a:pt x="508" y="127"/>
                    <a:pt x="501" y="124"/>
                    <a:pt x="494" y="126"/>
                  </a:cubicBezTo>
                  <a:lnTo>
                    <a:pt x="197" y="229"/>
                  </a:lnTo>
                  <a:cubicBezTo>
                    <a:pt x="193" y="230"/>
                    <a:pt x="190" y="233"/>
                    <a:pt x="189" y="237"/>
                  </a:cubicBezTo>
                  <a:lnTo>
                    <a:pt x="189" y="661"/>
                  </a:lnTo>
                  <a:cubicBezTo>
                    <a:pt x="199" y="681"/>
                    <a:pt x="243" y="704"/>
                    <a:pt x="270" y="704"/>
                  </a:cubicBezTo>
                  <a:lnTo>
                    <a:pt x="270" y="288"/>
                  </a:lnTo>
                  <a:cubicBezTo>
                    <a:pt x="256" y="286"/>
                    <a:pt x="224" y="269"/>
                    <a:pt x="204" y="253"/>
                  </a:cubicBezTo>
                  <a:cubicBezTo>
                    <a:pt x="204" y="253"/>
                    <a:pt x="205" y="253"/>
                    <a:pt x="205" y="253"/>
                  </a:cubicBezTo>
                  <a:lnTo>
                    <a:pt x="502" y="149"/>
                  </a:lnTo>
                  <a:cubicBezTo>
                    <a:pt x="508" y="147"/>
                    <a:pt x="512" y="140"/>
                    <a:pt x="510" y="134"/>
                  </a:cubicBezTo>
                  <a:close/>
                  <a:moveTo>
                    <a:pt x="69" y="190"/>
                  </a:moveTo>
                  <a:lnTo>
                    <a:pt x="69" y="248"/>
                  </a:lnTo>
                  <a:cubicBezTo>
                    <a:pt x="40" y="243"/>
                    <a:pt x="12" y="220"/>
                    <a:pt x="12" y="220"/>
                  </a:cubicBezTo>
                  <a:lnTo>
                    <a:pt x="12" y="158"/>
                  </a:lnTo>
                  <a:cubicBezTo>
                    <a:pt x="47" y="186"/>
                    <a:pt x="69" y="190"/>
                    <a:pt x="69" y="190"/>
                  </a:cubicBezTo>
                  <a:close/>
                  <a:moveTo>
                    <a:pt x="321" y="9"/>
                  </a:moveTo>
                  <a:cubicBezTo>
                    <a:pt x="319" y="3"/>
                    <a:pt x="312" y="0"/>
                    <a:pt x="305" y="2"/>
                  </a:cubicBezTo>
                  <a:lnTo>
                    <a:pt x="8" y="105"/>
                  </a:lnTo>
                  <a:cubicBezTo>
                    <a:pt x="5" y="106"/>
                    <a:pt x="1" y="109"/>
                    <a:pt x="0" y="112"/>
                  </a:cubicBezTo>
                  <a:lnTo>
                    <a:pt x="0" y="536"/>
                  </a:lnTo>
                  <a:cubicBezTo>
                    <a:pt x="10" y="557"/>
                    <a:pt x="54" y="580"/>
                    <a:pt x="81" y="580"/>
                  </a:cubicBezTo>
                  <a:lnTo>
                    <a:pt x="81" y="163"/>
                  </a:lnTo>
                  <a:cubicBezTo>
                    <a:pt x="67" y="161"/>
                    <a:pt x="35" y="145"/>
                    <a:pt x="15" y="128"/>
                  </a:cubicBezTo>
                  <a:cubicBezTo>
                    <a:pt x="15" y="128"/>
                    <a:pt x="16" y="128"/>
                    <a:pt x="16" y="128"/>
                  </a:cubicBezTo>
                  <a:lnTo>
                    <a:pt x="313" y="25"/>
                  </a:lnTo>
                  <a:cubicBezTo>
                    <a:pt x="319" y="23"/>
                    <a:pt x="323" y="16"/>
                    <a:pt x="321" y="9"/>
                  </a:cubicBezTo>
                  <a:close/>
                  <a:moveTo>
                    <a:pt x="163" y="255"/>
                  </a:moveTo>
                  <a:lnTo>
                    <a:pt x="163" y="314"/>
                  </a:lnTo>
                  <a:cubicBezTo>
                    <a:pt x="135" y="308"/>
                    <a:pt x="107" y="286"/>
                    <a:pt x="107" y="286"/>
                  </a:cubicBezTo>
                  <a:lnTo>
                    <a:pt x="107" y="224"/>
                  </a:lnTo>
                  <a:cubicBezTo>
                    <a:pt x="141" y="252"/>
                    <a:pt x="163" y="255"/>
                    <a:pt x="163" y="255"/>
                  </a:cubicBezTo>
                  <a:close/>
                  <a:moveTo>
                    <a:pt x="415" y="75"/>
                  </a:moveTo>
                  <a:cubicBezTo>
                    <a:pt x="413" y="68"/>
                    <a:pt x="406" y="65"/>
                    <a:pt x="400" y="67"/>
                  </a:cubicBezTo>
                  <a:lnTo>
                    <a:pt x="103" y="170"/>
                  </a:lnTo>
                  <a:cubicBezTo>
                    <a:pt x="99" y="171"/>
                    <a:pt x="96" y="174"/>
                    <a:pt x="94" y="178"/>
                  </a:cubicBezTo>
                  <a:lnTo>
                    <a:pt x="94" y="602"/>
                  </a:lnTo>
                  <a:cubicBezTo>
                    <a:pt x="105" y="622"/>
                    <a:pt x="148" y="645"/>
                    <a:pt x="175" y="645"/>
                  </a:cubicBezTo>
                  <a:lnTo>
                    <a:pt x="175" y="229"/>
                  </a:lnTo>
                  <a:cubicBezTo>
                    <a:pt x="161" y="227"/>
                    <a:pt x="129" y="210"/>
                    <a:pt x="110" y="194"/>
                  </a:cubicBezTo>
                  <a:cubicBezTo>
                    <a:pt x="110" y="194"/>
                    <a:pt x="110" y="194"/>
                    <a:pt x="110" y="193"/>
                  </a:cubicBezTo>
                  <a:lnTo>
                    <a:pt x="407" y="90"/>
                  </a:lnTo>
                  <a:cubicBezTo>
                    <a:pt x="414" y="88"/>
                    <a:pt x="417" y="81"/>
                    <a:pt x="415" y="75"/>
                  </a:cubicBezTo>
                  <a:close/>
                </a:path>
              </a:pathLst>
            </a:custGeom>
            <a:solidFill>
              <a:srgbClr val="FFFFFF"/>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SzPct val="100000"/>
                <a:buFont typeface="Arial" panose="020B0604020202020204" pitchFamily="34" charset="0"/>
                <a:buNone/>
              </a:pPr>
              <a:endParaRPr lang="zh-CN" altLang="en-US">
                <a:solidFill>
                  <a:srgbClr val="C4261D"/>
                </a:solidFill>
                <a:latin typeface="+mj-ea"/>
                <a:ea typeface="+mj-ea"/>
              </a:endParaRPr>
            </a:p>
          </p:txBody>
        </p:sp>
      </p:grpSp>
      <p:sp>
        <p:nvSpPr>
          <p:cNvPr id="19" name="圆角矩形 10">
            <a:extLst>
              <a:ext uri="{FF2B5EF4-FFF2-40B4-BE49-F238E27FC236}">
                <a16:creationId xmlns:a16="http://schemas.microsoft.com/office/drawing/2014/main" id="{68045FB7-A92E-7C8A-0CD5-BC003EC8B375}"/>
              </a:ext>
            </a:extLst>
          </p:cNvPr>
          <p:cNvSpPr/>
          <p:nvPr>
            <p:custDataLst>
              <p:tags r:id="rId1"/>
            </p:custDataLst>
          </p:nvPr>
        </p:nvSpPr>
        <p:spPr>
          <a:xfrm>
            <a:off x="1519555" y="2140585"/>
            <a:ext cx="9742170" cy="668020"/>
          </a:xfrm>
          <a:prstGeom prst="roundRect">
            <a:avLst>
              <a:gd name="adj" fmla="val 16301"/>
            </a:avLst>
          </a:prstGeom>
          <a:solidFill>
            <a:srgbClr val="FFFFFF">
              <a:alpha val="50000"/>
            </a:srgbClr>
          </a:solidFill>
          <a:ln w="6350">
            <a:solidFill>
              <a:srgbClr val="C00000"/>
            </a:solidFill>
            <a:prstDash val="dash"/>
          </a:ln>
          <a:effectLst/>
        </p:spPr>
        <p:style>
          <a:lnRef idx="2">
            <a:srgbClr val="DA2323">
              <a:shade val="50000"/>
            </a:srgbClr>
          </a:lnRef>
          <a:fillRef idx="1">
            <a:srgbClr val="DA2323"/>
          </a:fillRef>
          <a:effectRef idx="0">
            <a:srgbClr val="DA2323"/>
          </a:effectRef>
          <a:fontRef idx="minor">
            <a:srgbClr val="FFFFFF"/>
          </a:fontRef>
        </p:style>
        <p:txBody>
          <a:bodyPr rtlCol="0" anchor="ctr"/>
          <a:lstStyle/>
          <a:p>
            <a:pPr algn="ctr"/>
            <a:endParaRPr lang="zh-CN" altLang="en-US">
              <a:solidFill>
                <a:srgbClr val="F4ECC2">
                  <a:lumMod val="50000"/>
                </a:srgbClr>
              </a:solidFill>
              <a:latin typeface="+mj-ea"/>
              <a:ea typeface="+mj-ea"/>
            </a:endParaRPr>
          </a:p>
        </p:txBody>
      </p:sp>
      <p:sp>
        <p:nvSpPr>
          <p:cNvPr id="20" name="矩形 19">
            <a:extLst>
              <a:ext uri="{FF2B5EF4-FFF2-40B4-BE49-F238E27FC236}">
                <a16:creationId xmlns:a16="http://schemas.microsoft.com/office/drawing/2014/main" id="{8F145848-0AF6-A51F-DAD5-8BBF2375487F}"/>
              </a:ext>
            </a:extLst>
          </p:cNvPr>
          <p:cNvSpPr/>
          <p:nvPr>
            <p:custDataLst>
              <p:tags r:id="rId2"/>
            </p:custDataLst>
          </p:nvPr>
        </p:nvSpPr>
        <p:spPr>
          <a:xfrm>
            <a:off x="1960245" y="2299335"/>
            <a:ext cx="9301480" cy="398780"/>
          </a:xfrm>
          <a:prstGeom prst="rect">
            <a:avLst/>
          </a:prstGeom>
        </p:spPr>
        <p:txBody>
          <a:bodyPr wrap="square">
            <a:spAutoFit/>
          </a:bodyPr>
          <a:lstStyle/>
          <a:p>
            <a:pPr indent="0" algn="just">
              <a:lnSpc>
                <a:spcPct val="100000"/>
              </a:lnSpc>
              <a:buFont typeface="Wingdings" panose="05000000000000000000" charset="0"/>
              <a:buNone/>
            </a:pPr>
            <a:r>
              <a:rPr lang="zh-CN" altLang="en-US" sz="2000" dirty="0">
                <a:solidFill>
                  <a:srgbClr val="000000"/>
                </a:solidFill>
                <a:latin typeface="+mj-ea"/>
                <a:ea typeface="+mj-ea"/>
                <a:cs typeface="微软雅黑" panose="020B0503020204020204" charset="-122"/>
              </a:rPr>
              <a:t>教育引导党员干部</a:t>
            </a:r>
            <a:r>
              <a:rPr lang="zh-CN" altLang="en-US" sz="2000" b="1" dirty="0">
                <a:solidFill>
                  <a:srgbClr val="C00000"/>
                </a:solidFill>
                <a:latin typeface="+mj-ea"/>
                <a:ea typeface="+mj-ea"/>
                <a:cs typeface="微软雅黑" panose="020B0503020204020204" charset="-122"/>
              </a:rPr>
              <a:t>学纪、知纪、明纪、守纪</a:t>
            </a:r>
            <a:r>
              <a:rPr lang="zh-CN" altLang="en-US" sz="2000" dirty="0">
                <a:solidFill>
                  <a:srgbClr val="000000"/>
                </a:solidFill>
                <a:latin typeface="+mj-ea"/>
                <a:ea typeface="+mj-ea"/>
                <a:cs typeface="微软雅黑" panose="020B0503020204020204" charset="-122"/>
              </a:rPr>
              <a:t>，</a:t>
            </a:r>
          </a:p>
        </p:txBody>
      </p:sp>
      <p:sp>
        <p:nvSpPr>
          <p:cNvPr id="21" name="PA_圆角矩形 6">
            <a:extLst>
              <a:ext uri="{FF2B5EF4-FFF2-40B4-BE49-F238E27FC236}">
                <a16:creationId xmlns:a16="http://schemas.microsoft.com/office/drawing/2014/main" id="{4E71504D-B61A-AB02-8396-B042B717EB18}"/>
              </a:ext>
            </a:extLst>
          </p:cNvPr>
          <p:cNvSpPr/>
          <p:nvPr>
            <p:custDataLst>
              <p:tags r:id="rId3"/>
            </p:custDataLst>
          </p:nvPr>
        </p:nvSpPr>
        <p:spPr>
          <a:xfrm>
            <a:off x="1144905" y="2234565"/>
            <a:ext cx="649605" cy="474345"/>
          </a:xfrm>
          <a:prstGeom prst="roundRect">
            <a:avLst>
              <a:gd name="adj" fmla="val 50000"/>
            </a:avLst>
          </a:prstGeom>
          <a:solidFill>
            <a:srgbClr val="C00000"/>
          </a:solidFill>
          <a:ln w="127000">
            <a:noFill/>
          </a:ln>
        </p:spPr>
        <p:style>
          <a:lnRef idx="2">
            <a:srgbClr val="DA2323">
              <a:shade val="50000"/>
            </a:srgbClr>
          </a:lnRef>
          <a:fillRef idx="1">
            <a:srgbClr val="DA2323"/>
          </a:fillRef>
          <a:effectRef idx="0">
            <a:srgbClr val="DA2323"/>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05000"/>
              </a:lnSpc>
              <a:spcBef>
                <a:spcPts val="0"/>
              </a:spcBef>
              <a:spcAft>
                <a:spcPts val="0"/>
              </a:spcAft>
            </a:pPr>
            <a:r>
              <a:rPr lang="en-US" altLang="zh-CN" sz="2500" b="1" dirty="0">
                <a:solidFill>
                  <a:schemeClr val="bg1"/>
                </a:solidFill>
                <a:latin typeface="+mj-ea"/>
                <a:ea typeface="+mj-ea"/>
                <a:cs typeface="思源宋体 CN Heavy" panose="02020900000000000000" pitchFamily="18" charset="-122"/>
              </a:rPr>
              <a:t>1</a:t>
            </a:r>
          </a:p>
        </p:txBody>
      </p:sp>
      <p:sp>
        <p:nvSpPr>
          <p:cNvPr id="22" name="圆角矩形 1">
            <a:extLst>
              <a:ext uri="{FF2B5EF4-FFF2-40B4-BE49-F238E27FC236}">
                <a16:creationId xmlns:a16="http://schemas.microsoft.com/office/drawing/2014/main" id="{75B9D907-3266-CF6D-7A93-DDD6F244D2DC}"/>
              </a:ext>
            </a:extLst>
          </p:cNvPr>
          <p:cNvSpPr/>
          <p:nvPr>
            <p:custDataLst>
              <p:tags r:id="rId4"/>
            </p:custDataLst>
          </p:nvPr>
        </p:nvSpPr>
        <p:spPr>
          <a:xfrm>
            <a:off x="1527810" y="3088005"/>
            <a:ext cx="9742170" cy="668020"/>
          </a:xfrm>
          <a:prstGeom prst="roundRect">
            <a:avLst>
              <a:gd name="adj" fmla="val 16301"/>
            </a:avLst>
          </a:prstGeom>
          <a:solidFill>
            <a:srgbClr val="FFFFFF">
              <a:alpha val="50000"/>
            </a:srgbClr>
          </a:solidFill>
          <a:ln w="6350">
            <a:solidFill>
              <a:srgbClr val="C00000"/>
            </a:solidFill>
            <a:prstDash val="dash"/>
          </a:ln>
          <a:effectLst/>
        </p:spPr>
        <p:style>
          <a:lnRef idx="2">
            <a:srgbClr val="DA2323">
              <a:shade val="50000"/>
            </a:srgbClr>
          </a:lnRef>
          <a:fillRef idx="1">
            <a:srgbClr val="DA2323"/>
          </a:fillRef>
          <a:effectRef idx="0">
            <a:srgbClr val="DA2323"/>
          </a:effectRef>
          <a:fontRef idx="minor">
            <a:srgbClr val="FFFFFF"/>
          </a:fontRef>
        </p:style>
        <p:txBody>
          <a:bodyPr rtlCol="0" anchor="ctr"/>
          <a:lstStyle/>
          <a:p>
            <a:pPr algn="ctr"/>
            <a:endParaRPr lang="zh-CN" altLang="en-US">
              <a:solidFill>
                <a:srgbClr val="F4ECC2">
                  <a:lumMod val="50000"/>
                </a:srgbClr>
              </a:solidFill>
              <a:latin typeface="+mj-ea"/>
              <a:ea typeface="+mj-ea"/>
            </a:endParaRPr>
          </a:p>
        </p:txBody>
      </p:sp>
      <p:sp>
        <p:nvSpPr>
          <p:cNvPr id="23" name="矩形 22">
            <a:extLst>
              <a:ext uri="{FF2B5EF4-FFF2-40B4-BE49-F238E27FC236}">
                <a16:creationId xmlns:a16="http://schemas.microsoft.com/office/drawing/2014/main" id="{2389BF9F-DA8D-4BFE-B947-F224D63991FF}"/>
              </a:ext>
            </a:extLst>
          </p:cNvPr>
          <p:cNvSpPr/>
          <p:nvPr>
            <p:custDataLst>
              <p:tags r:id="rId5"/>
            </p:custDataLst>
          </p:nvPr>
        </p:nvSpPr>
        <p:spPr>
          <a:xfrm>
            <a:off x="1968500" y="3246755"/>
            <a:ext cx="9301480" cy="398780"/>
          </a:xfrm>
          <a:prstGeom prst="rect">
            <a:avLst/>
          </a:prstGeom>
        </p:spPr>
        <p:txBody>
          <a:bodyPr wrap="square">
            <a:spAutoFit/>
          </a:bodyPr>
          <a:lstStyle/>
          <a:p>
            <a:pPr indent="0" algn="just">
              <a:lnSpc>
                <a:spcPct val="100000"/>
              </a:lnSpc>
              <a:buFont typeface="Wingdings" panose="05000000000000000000" charset="0"/>
              <a:buNone/>
            </a:pPr>
            <a:r>
              <a:rPr lang="zh-CN" altLang="en-US" sz="2000" dirty="0">
                <a:solidFill>
                  <a:srgbClr val="000000"/>
                </a:solidFill>
                <a:latin typeface="+mj-ea"/>
                <a:ea typeface="+mj-ea"/>
                <a:cs typeface="微软雅黑" panose="020B0503020204020204" charset="-122"/>
              </a:rPr>
              <a:t>搞清楚党的纪律规矩是什么，弄明白能干什么、不能干什么，</a:t>
            </a:r>
          </a:p>
        </p:txBody>
      </p:sp>
      <p:sp>
        <p:nvSpPr>
          <p:cNvPr id="24" name="PA_圆角矩形 6">
            <a:extLst>
              <a:ext uri="{FF2B5EF4-FFF2-40B4-BE49-F238E27FC236}">
                <a16:creationId xmlns:a16="http://schemas.microsoft.com/office/drawing/2014/main" id="{B4C16A9A-0AF0-A5D0-1B63-D8AD99CE70F9}"/>
              </a:ext>
            </a:extLst>
          </p:cNvPr>
          <p:cNvSpPr/>
          <p:nvPr>
            <p:custDataLst>
              <p:tags r:id="rId6"/>
            </p:custDataLst>
          </p:nvPr>
        </p:nvSpPr>
        <p:spPr>
          <a:xfrm>
            <a:off x="1153160" y="3181985"/>
            <a:ext cx="649605" cy="474345"/>
          </a:xfrm>
          <a:prstGeom prst="roundRect">
            <a:avLst>
              <a:gd name="adj" fmla="val 50000"/>
            </a:avLst>
          </a:prstGeom>
          <a:solidFill>
            <a:srgbClr val="C00000"/>
          </a:solidFill>
          <a:ln w="127000">
            <a:noFill/>
          </a:ln>
        </p:spPr>
        <p:style>
          <a:lnRef idx="2">
            <a:srgbClr val="DA2323">
              <a:shade val="50000"/>
            </a:srgbClr>
          </a:lnRef>
          <a:fillRef idx="1">
            <a:srgbClr val="DA2323"/>
          </a:fillRef>
          <a:effectRef idx="0">
            <a:srgbClr val="DA2323"/>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05000"/>
              </a:lnSpc>
              <a:spcBef>
                <a:spcPts val="0"/>
              </a:spcBef>
              <a:spcAft>
                <a:spcPts val="0"/>
              </a:spcAft>
            </a:pPr>
            <a:r>
              <a:rPr lang="en-US" altLang="zh-CN" sz="2500" b="1" dirty="0">
                <a:solidFill>
                  <a:schemeClr val="bg1"/>
                </a:solidFill>
                <a:latin typeface="+mj-ea"/>
                <a:ea typeface="+mj-ea"/>
                <a:cs typeface="思源宋体 CN Heavy" panose="02020900000000000000" pitchFamily="18" charset="-122"/>
              </a:rPr>
              <a:t>2</a:t>
            </a:r>
          </a:p>
        </p:txBody>
      </p:sp>
      <p:sp>
        <p:nvSpPr>
          <p:cNvPr id="25" name="圆角矩形 15">
            <a:extLst>
              <a:ext uri="{FF2B5EF4-FFF2-40B4-BE49-F238E27FC236}">
                <a16:creationId xmlns:a16="http://schemas.microsoft.com/office/drawing/2014/main" id="{4C56F2EE-DBD4-0EBA-A65E-600A7173A450}"/>
              </a:ext>
            </a:extLst>
          </p:cNvPr>
          <p:cNvSpPr/>
          <p:nvPr>
            <p:custDataLst>
              <p:tags r:id="rId7"/>
            </p:custDataLst>
          </p:nvPr>
        </p:nvSpPr>
        <p:spPr>
          <a:xfrm>
            <a:off x="1536065" y="4078605"/>
            <a:ext cx="9742170" cy="668020"/>
          </a:xfrm>
          <a:prstGeom prst="roundRect">
            <a:avLst>
              <a:gd name="adj" fmla="val 16301"/>
            </a:avLst>
          </a:prstGeom>
          <a:solidFill>
            <a:srgbClr val="FFFFFF">
              <a:alpha val="50000"/>
            </a:srgbClr>
          </a:solidFill>
          <a:ln w="6350">
            <a:solidFill>
              <a:srgbClr val="C00000"/>
            </a:solidFill>
            <a:prstDash val="dash"/>
          </a:ln>
          <a:effectLst/>
        </p:spPr>
        <p:style>
          <a:lnRef idx="2">
            <a:srgbClr val="DA2323">
              <a:shade val="50000"/>
            </a:srgbClr>
          </a:lnRef>
          <a:fillRef idx="1">
            <a:srgbClr val="DA2323"/>
          </a:fillRef>
          <a:effectRef idx="0">
            <a:srgbClr val="DA2323"/>
          </a:effectRef>
          <a:fontRef idx="minor">
            <a:srgbClr val="FFFFFF"/>
          </a:fontRef>
        </p:style>
        <p:txBody>
          <a:bodyPr rtlCol="0" anchor="ctr"/>
          <a:lstStyle/>
          <a:p>
            <a:pPr algn="ctr"/>
            <a:endParaRPr lang="zh-CN" altLang="en-US">
              <a:solidFill>
                <a:srgbClr val="F4ECC2">
                  <a:lumMod val="50000"/>
                </a:srgbClr>
              </a:solidFill>
              <a:latin typeface="+mj-ea"/>
              <a:ea typeface="+mj-ea"/>
            </a:endParaRPr>
          </a:p>
        </p:txBody>
      </p:sp>
      <p:sp>
        <p:nvSpPr>
          <p:cNvPr id="27" name="矩形 26">
            <a:extLst>
              <a:ext uri="{FF2B5EF4-FFF2-40B4-BE49-F238E27FC236}">
                <a16:creationId xmlns:a16="http://schemas.microsoft.com/office/drawing/2014/main" id="{5319F57D-CE5A-DE78-CB12-D947F1C0CC59}"/>
              </a:ext>
            </a:extLst>
          </p:cNvPr>
          <p:cNvSpPr/>
          <p:nvPr>
            <p:custDataLst>
              <p:tags r:id="rId8"/>
            </p:custDataLst>
          </p:nvPr>
        </p:nvSpPr>
        <p:spPr>
          <a:xfrm>
            <a:off x="1976755" y="4237355"/>
            <a:ext cx="9301480" cy="398780"/>
          </a:xfrm>
          <a:prstGeom prst="rect">
            <a:avLst/>
          </a:prstGeom>
        </p:spPr>
        <p:txBody>
          <a:bodyPr wrap="square">
            <a:spAutoFit/>
          </a:bodyPr>
          <a:lstStyle/>
          <a:p>
            <a:pPr indent="0" algn="just">
              <a:lnSpc>
                <a:spcPct val="100000"/>
              </a:lnSpc>
              <a:buFont typeface="Wingdings" panose="05000000000000000000" charset="0"/>
              <a:buNone/>
            </a:pPr>
            <a:r>
              <a:rPr lang="zh-CN" altLang="en-US" sz="2000" dirty="0">
                <a:solidFill>
                  <a:srgbClr val="000000"/>
                </a:solidFill>
                <a:latin typeface="+mj-ea"/>
                <a:ea typeface="+mj-ea"/>
                <a:cs typeface="微软雅黑" panose="020B0503020204020204" charset="-122"/>
              </a:rPr>
              <a:t>始终做到忠诚干净担当。</a:t>
            </a:r>
          </a:p>
        </p:txBody>
      </p:sp>
      <p:sp>
        <p:nvSpPr>
          <p:cNvPr id="28" name="PA_圆角矩形 6">
            <a:extLst>
              <a:ext uri="{FF2B5EF4-FFF2-40B4-BE49-F238E27FC236}">
                <a16:creationId xmlns:a16="http://schemas.microsoft.com/office/drawing/2014/main" id="{25BA592C-09AF-1E6B-AD92-A2C93374FE56}"/>
              </a:ext>
            </a:extLst>
          </p:cNvPr>
          <p:cNvSpPr/>
          <p:nvPr>
            <p:custDataLst>
              <p:tags r:id="rId9"/>
            </p:custDataLst>
          </p:nvPr>
        </p:nvSpPr>
        <p:spPr>
          <a:xfrm>
            <a:off x="1161415" y="4172585"/>
            <a:ext cx="649605" cy="474345"/>
          </a:xfrm>
          <a:prstGeom prst="roundRect">
            <a:avLst>
              <a:gd name="adj" fmla="val 50000"/>
            </a:avLst>
          </a:prstGeom>
          <a:solidFill>
            <a:srgbClr val="C00000"/>
          </a:solidFill>
          <a:ln w="127000">
            <a:noFill/>
          </a:ln>
        </p:spPr>
        <p:style>
          <a:lnRef idx="2">
            <a:srgbClr val="DA2323">
              <a:shade val="50000"/>
            </a:srgbClr>
          </a:lnRef>
          <a:fillRef idx="1">
            <a:srgbClr val="DA2323"/>
          </a:fillRef>
          <a:effectRef idx="0">
            <a:srgbClr val="DA2323"/>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05000"/>
              </a:lnSpc>
              <a:spcBef>
                <a:spcPts val="0"/>
              </a:spcBef>
              <a:spcAft>
                <a:spcPts val="0"/>
              </a:spcAft>
            </a:pPr>
            <a:r>
              <a:rPr lang="en-US" altLang="zh-CN" sz="2500" b="1" dirty="0">
                <a:solidFill>
                  <a:schemeClr val="bg1"/>
                </a:solidFill>
                <a:latin typeface="+mj-ea"/>
                <a:ea typeface="+mj-ea"/>
                <a:cs typeface="思源宋体 CN Heavy" panose="02020900000000000000" pitchFamily="18" charset="-122"/>
              </a:rPr>
              <a:t>3</a:t>
            </a:r>
          </a:p>
        </p:txBody>
      </p:sp>
    </p:spTree>
    <p:extLst>
      <p:ext uri="{BB962C8B-B14F-4D97-AF65-F5344CB8AC3E}">
        <p14:creationId xmlns:p14="http://schemas.microsoft.com/office/powerpoint/2010/main" val="1928446170"/>
      </p:ext>
    </p:extLst>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783" y="4169410"/>
            <a:ext cx="12267565" cy="2688590"/>
            <a:chOff x="5" y="6644"/>
            <a:chExt cx="19196" cy="4206"/>
          </a:xfrm>
        </p:grpSpPr>
        <p:grpSp>
          <p:nvGrpSpPr>
            <p:cNvPr id="4" name="组合 3"/>
            <p:cNvGrpSpPr/>
            <p:nvPr/>
          </p:nvGrpSpPr>
          <p:grpSpPr>
            <a:xfrm>
              <a:off x="5" y="7344"/>
              <a:ext cx="19156" cy="3393"/>
              <a:chOff x="0" y="7305"/>
              <a:chExt cx="19200" cy="4129"/>
            </a:xfrm>
          </p:grpSpPr>
          <p:pic>
            <p:nvPicPr>
              <p:cNvPr id="8" name="图片 7" descr="城市建筑绘制"/>
              <p:cNvPicPr>
                <a:picLocks noChangeAspect="1"/>
              </p:cNvPicPr>
              <p:nvPr/>
            </p:nvPicPr>
            <p:blipFill>
              <a:blip r:embed="rId14"/>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15"/>
              <a:stretch>
                <a:fillRect/>
              </a:stretch>
            </p:blipFill>
            <p:spPr>
              <a:xfrm>
                <a:off x="0" y="9486"/>
                <a:ext cx="19200" cy="1948"/>
              </a:xfrm>
              <a:prstGeom prst="rect">
                <a:avLst/>
              </a:prstGeom>
            </p:spPr>
          </p:pic>
        </p:grpSp>
        <p:pic>
          <p:nvPicPr>
            <p:cNvPr id="9" name="图片 8"/>
            <p:cNvPicPr>
              <a:picLocks noChangeAspect="1"/>
            </p:cNvPicPr>
            <p:nvPr/>
          </p:nvPicPr>
          <p:blipFill rotWithShape="1">
            <a:blip r:embed="rId16"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5" name="图片 4"/>
            <p:cNvPicPr>
              <a:picLocks noChangeAspect="1"/>
            </p:cNvPicPr>
            <p:nvPr/>
          </p:nvPicPr>
          <p:blipFill rotWithShape="1">
            <a:blip r:embed="rId17">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sp>
        <p:nvSpPr>
          <p:cNvPr id="64" name="12"/>
          <p:cNvSpPr/>
          <p:nvPr/>
        </p:nvSpPr>
        <p:spPr>
          <a:xfrm>
            <a:off x="606655" y="2558913"/>
            <a:ext cx="11362902" cy="1291590"/>
          </a:xfrm>
          <a:prstGeom prst="rect">
            <a:avLst/>
          </a:prstGeom>
        </p:spPr>
        <p:txBody>
          <a:bodyPr wrap="square">
            <a:spAutoFit/>
          </a:bodyPr>
          <a:lstStyle/>
          <a:p>
            <a:pPr algn="ctr">
              <a:lnSpc>
                <a:spcPct val="100000"/>
              </a:lnSpc>
              <a:buClrTx/>
              <a:buSzTx/>
              <a:buFontTx/>
            </a:pPr>
            <a:r>
              <a:rPr lang="zh-CN" altLang="en-US" sz="7800" b="1" spc="-113" dirty="0">
                <a:gradFill flip="none" rotWithShape="1">
                  <a:gsLst>
                    <a:gs pos="46000">
                      <a:srgbClr val="FF0000"/>
                    </a:gs>
                    <a:gs pos="0">
                      <a:schemeClr val="accent1">
                        <a:shade val="30000"/>
                        <a:satMod val="115000"/>
                      </a:schemeClr>
                    </a:gs>
                    <a:gs pos="100000">
                      <a:srgbClr val="F57B25"/>
                    </a:gs>
                  </a:gsLst>
                  <a:lin ang="16200000" scaled="1"/>
                  <a:tileRect/>
                </a:gradFill>
                <a:effectLst>
                  <a:outerShdw blurRad="50800" dist="38100" dir="2700000" algn="tl" rotWithShape="0">
                    <a:prstClr val="black">
                      <a:alpha val="40000"/>
                    </a:prstClr>
                  </a:outerShdw>
                </a:effectLst>
                <a:latin typeface="+mj-ea"/>
                <a:ea typeface="+mj-ea"/>
                <a:sym typeface="+mn-ea"/>
              </a:rPr>
              <a:t>有哪些突出特点</a:t>
            </a:r>
            <a:endParaRPr lang="zh-CN" altLang="en-US" sz="7800" b="1" spc="-113" dirty="0">
              <a:gradFill flip="none" rotWithShape="1">
                <a:gsLst>
                  <a:gs pos="46000">
                    <a:srgbClr val="FF0000"/>
                  </a:gs>
                  <a:gs pos="0">
                    <a:schemeClr val="accent1">
                      <a:shade val="30000"/>
                      <a:satMod val="115000"/>
                    </a:schemeClr>
                  </a:gs>
                  <a:gs pos="100000">
                    <a:srgbClr val="F57B25"/>
                  </a:gs>
                </a:gsLst>
                <a:lin ang="16200000" scaled="1"/>
                <a:tileRect/>
              </a:gradFill>
              <a:effectLst>
                <a:outerShdw blurRad="50800" dist="38100" dir="2700000" algn="tl" rotWithShape="0">
                  <a:prstClr val="black">
                    <a:alpha val="40000"/>
                  </a:prstClr>
                </a:outerShdw>
              </a:effectLst>
              <a:latin typeface="+mj-ea"/>
              <a:ea typeface="+mj-ea"/>
              <a:sym typeface="Arial" panose="020B0604020202020204" pitchFamily="34" charset="0"/>
            </a:endParaRPr>
          </a:p>
        </p:txBody>
      </p:sp>
      <p:sp>
        <p:nvSpPr>
          <p:cNvPr id="3" name="文本框 2"/>
          <p:cNvSpPr txBox="1"/>
          <p:nvPr>
            <p:custDataLst>
              <p:tags r:id="rId1"/>
            </p:custDataLst>
          </p:nvPr>
        </p:nvSpPr>
        <p:spPr>
          <a:xfrm>
            <a:off x="452754" y="1241643"/>
            <a:ext cx="11669395" cy="92202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lnSpc>
                <a:spcPct val="100000"/>
              </a:lnSpc>
              <a:buClrTx/>
              <a:buSzTx/>
              <a:buFontTx/>
            </a:pPr>
            <a:r>
              <a:rPr lang="zh-CN" altLang="en-US" sz="5400" dirty="0">
                <a:solidFill>
                  <a:srgbClr val="C00000"/>
                </a:solidFill>
                <a:latin typeface="+mj-ea"/>
                <a:ea typeface="+mj-ea"/>
                <a:cs typeface="思源宋体 CN Heavy" panose="02020900000000000000" pitchFamily="18" charset="-122"/>
                <a:sym typeface="+mn-ea"/>
              </a:rPr>
              <a:t>新修订的《中国共产党纪律处分条例》</a:t>
            </a:r>
          </a:p>
        </p:txBody>
      </p:sp>
      <p:sp>
        <p:nvSpPr>
          <p:cNvPr id="10" name="TextBox 12"/>
          <p:cNvSpPr txBox="1"/>
          <p:nvPr>
            <p:custDataLst>
              <p:tags r:id="rId2"/>
            </p:custDataLst>
          </p:nvPr>
        </p:nvSpPr>
        <p:spPr>
          <a:xfrm>
            <a:off x="1669415" y="3954145"/>
            <a:ext cx="9236075" cy="398780"/>
          </a:xfrm>
          <a:prstGeom prst="rect">
            <a:avLst/>
          </a:prstGeom>
          <a:noFill/>
        </p:spPr>
        <p:txBody>
          <a:bodyPr wrap="square" rtlCol="0">
            <a:spAutoFit/>
          </a:bodyPr>
          <a:lstStyle/>
          <a:p>
            <a:pPr algn="ctr" defTabSz="914400"/>
            <a:r>
              <a:rPr lang="zh-CN" altLang="en-US" sz="2000" kern="0" dirty="0">
                <a:solidFill>
                  <a:schemeClr val="tx1"/>
                </a:solidFill>
                <a:latin typeface="+mj-ea"/>
                <a:ea typeface="+mj-ea"/>
                <a:cs typeface="思源黑体 CN Medium" panose="020B0600000000000000" charset="-122"/>
                <a:sym typeface="+mn-lt"/>
              </a:rPr>
              <a:t>2023年12月8日中共中央政治局会议第三次修订 2023年12月19日中共中央发布</a:t>
            </a:r>
          </a:p>
        </p:txBody>
      </p:sp>
      <p:grpSp>
        <p:nvGrpSpPr>
          <p:cNvPr id="11" name="组合 10"/>
          <p:cNvGrpSpPr/>
          <p:nvPr/>
        </p:nvGrpSpPr>
        <p:grpSpPr>
          <a:xfrm>
            <a:off x="2292350" y="3695700"/>
            <a:ext cx="7608570" cy="257810"/>
            <a:chOff x="3423" y="3251"/>
            <a:chExt cx="11982" cy="406"/>
          </a:xfrm>
        </p:grpSpPr>
        <p:cxnSp>
          <p:nvCxnSpPr>
            <p:cNvPr id="13" name="直接连接符 12"/>
            <p:cNvCxnSpPr/>
            <p:nvPr>
              <p:custDataLst>
                <p:tags r:id="rId7"/>
              </p:custDataLst>
            </p:nvPr>
          </p:nvCxnSpPr>
          <p:spPr>
            <a:xfrm>
              <a:off x="10239" y="3453"/>
              <a:ext cx="5167" cy="0"/>
            </a:xfrm>
            <a:prstGeom prst="line">
              <a:avLst/>
            </a:prstGeom>
            <a:noFill/>
            <a:ln w="28575" cap="flat" cmpd="sng" algn="ctr">
              <a:solidFill>
                <a:srgbClr val="C00000"/>
              </a:solidFill>
              <a:prstDash val="solid"/>
              <a:miter lim="800000"/>
            </a:ln>
            <a:effectLst/>
          </p:spPr>
        </p:cxnSp>
        <p:cxnSp>
          <p:nvCxnSpPr>
            <p:cNvPr id="14" name="直接连接符 13"/>
            <p:cNvCxnSpPr/>
            <p:nvPr>
              <p:custDataLst>
                <p:tags r:id="rId8"/>
              </p:custDataLst>
            </p:nvPr>
          </p:nvCxnSpPr>
          <p:spPr>
            <a:xfrm>
              <a:off x="3423" y="3453"/>
              <a:ext cx="5239" cy="0"/>
            </a:xfrm>
            <a:prstGeom prst="line">
              <a:avLst/>
            </a:prstGeom>
            <a:noFill/>
            <a:ln w="28575" cap="flat" cmpd="sng" algn="ctr">
              <a:solidFill>
                <a:srgbClr val="C00000"/>
              </a:solidFill>
              <a:prstDash val="solid"/>
              <a:miter lim="800000"/>
            </a:ln>
            <a:effectLst/>
          </p:spPr>
        </p:cxnSp>
        <p:grpSp>
          <p:nvGrpSpPr>
            <p:cNvPr id="15" name="组合 14"/>
            <p:cNvGrpSpPr/>
            <p:nvPr/>
          </p:nvGrpSpPr>
          <p:grpSpPr>
            <a:xfrm>
              <a:off x="8822" y="3251"/>
              <a:ext cx="1257" cy="407"/>
              <a:chOff x="6759082" y="3978812"/>
              <a:chExt cx="797928" cy="258522"/>
            </a:xfrm>
            <a:gradFill>
              <a:gsLst>
                <a:gs pos="0">
                  <a:srgbClr val="C00000"/>
                </a:gs>
                <a:gs pos="100000">
                  <a:srgbClr val="E72D1E"/>
                </a:gs>
              </a:gsLst>
              <a:lin ang="18900000" scaled="1"/>
            </a:gradFill>
          </p:grpSpPr>
          <p:sp>
            <p:nvSpPr>
              <p:cNvPr id="16" name="五角星 15"/>
              <p:cNvSpPr/>
              <p:nvPr>
                <p:custDataLst>
                  <p:tags r:id="rId9"/>
                </p:custDataLst>
              </p:nvPr>
            </p:nvSpPr>
            <p:spPr>
              <a:xfrm>
                <a:off x="7028785" y="3978812"/>
                <a:ext cx="258522" cy="258522"/>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mj-ea"/>
                  <a:ea typeface="+mj-ea"/>
                </a:endParaRPr>
              </a:p>
            </p:txBody>
          </p:sp>
          <p:sp>
            <p:nvSpPr>
              <p:cNvPr id="17" name="五角星 16"/>
              <p:cNvSpPr/>
              <p:nvPr>
                <p:custDataLst>
                  <p:tags r:id="rId10"/>
                </p:custDataLst>
              </p:nvPr>
            </p:nvSpPr>
            <p:spPr>
              <a:xfrm>
                <a:off x="7367082" y="4013109"/>
                <a:ext cx="189928" cy="189928"/>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mj-ea"/>
                  <a:ea typeface="+mj-ea"/>
                </a:endParaRPr>
              </a:p>
            </p:txBody>
          </p:sp>
          <p:sp>
            <p:nvSpPr>
              <p:cNvPr id="18" name="五角星 17"/>
              <p:cNvSpPr/>
              <p:nvPr>
                <p:custDataLst>
                  <p:tags r:id="rId11"/>
                </p:custDataLst>
              </p:nvPr>
            </p:nvSpPr>
            <p:spPr>
              <a:xfrm>
                <a:off x="6759082" y="4013109"/>
                <a:ext cx="189928" cy="189928"/>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mj-ea"/>
                  <a:ea typeface="+mj-ea"/>
                </a:endParaRPr>
              </a:p>
            </p:txBody>
          </p:sp>
        </p:grpSp>
      </p:grpSp>
      <p:grpSp>
        <p:nvGrpSpPr>
          <p:cNvPr id="19" name="组合 18">
            <a:extLst>
              <a:ext uri="{FF2B5EF4-FFF2-40B4-BE49-F238E27FC236}">
                <a16:creationId xmlns:a16="http://schemas.microsoft.com/office/drawing/2014/main" id="{1010E640-7B98-580F-7A2B-AC409B945CAC}"/>
              </a:ext>
            </a:extLst>
          </p:cNvPr>
          <p:cNvGrpSpPr/>
          <p:nvPr/>
        </p:nvGrpSpPr>
        <p:grpSpPr>
          <a:xfrm>
            <a:off x="873071" y="296209"/>
            <a:ext cx="2650490" cy="593725"/>
            <a:chOff x="873071" y="296209"/>
            <a:chExt cx="2650490" cy="593725"/>
          </a:xfrm>
        </p:grpSpPr>
        <p:sp>
          <p:nvSpPr>
            <p:cNvPr id="20" name="矩形 38">
              <a:extLst>
                <a:ext uri="{FF2B5EF4-FFF2-40B4-BE49-F238E27FC236}">
                  <a16:creationId xmlns:a16="http://schemas.microsoft.com/office/drawing/2014/main" id="{FA8607A1-5484-7E5C-27A8-8CCC09EE5E1E}"/>
                </a:ext>
              </a:extLst>
            </p:cNvPr>
            <p:cNvSpPr/>
            <p:nvPr>
              <p:custDataLst>
                <p:tags r:id="rId5"/>
              </p:custDataLst>
            </p:nvPr>
          </p:nvSpPr>
          <p:spPr>
            <a:xfrm>
              <a:off x="873071" y="296209"/>
              <a:ext cx="2650490"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76049D3F-1030-BC33-D96D-935A6611C4AB}"/>
                </a:ext>
              </a:extLst>
            </p:cNvPr>
            <p:cNvSpPr txBox="1"/>
            <p:nvPr>
              <p:custDataLst>
                <p:tags r:id="rId6"/>
              </p:custDataLst>
            </p:nvPr>
          </p:nvSpPr>
          <p:spPr>
            <a:xfrm>
              <a:off x="1285821" y="331769"/>
              <a:ext cx="2094865" cy="521970"/>
            </a:xfrm>
            <a:prstGeom prst="rect">
              <a:avLst/>
            </a:prstGeom>
            <a:noFill/>
          </p:spPr>
          <p:txBody>
            <a:bodyPr wrap="square">
              <a:spAutoFit/>
            </a:bodyPr>
            <a:lstStyle/>
            <a:p>
              <a:pPr algn="dist"/>
              <a:r>
                <a:rPr lang="zh-CN" altLang="en-US" sz="2800" b="1" spc="120" dirty="0">
                  <a:solidFill>
                    <a:schemeClr val="bg1"/>
                  </a:solidFill>
                  <a:latin typeface="思源黑体 CN Medium" panose="020B0600000000000000" pitchFamily="34" charset="-122"/>
                  <a:ea typeface="思源黑体 CN Medium" panose="020B0600000000000000" pitchFamily="34" charset="-122"/>
                </a:rPr>
                <a:t> 学习重点</a:t>
              </a:r>
            </a:p>
          </p:txBody>
        </p:sp>
      </p:grpSp>
      <p:grpSp>
        <p:nvGrpSpPr>
          <p:cNvPr id="22" name="组合 21">
            <a:extLst>
              <a:ext uri="{FF2B5EF4-FFF2-40B4-BE49-F238E27FC236}">
                <a16:creationId xmlns:a16="http://schemas.microsoft.com/office/drawing/2014/main" id="{0D85B4AF-949A-6B20-DB27-889FDD54A386}"/>
              </a:ext>
            </a:extLst>
          </p:cNvPr>
          <p:cNvGrpSpPr/>
          <p:nvPr/>
        </p:nvGrpSpPr>
        <p:grpSpPr>
          <a:xfrm>
            <a:off x="541020" y="276860"/>
            <a:ext cx="629920" cy="631190"/>
            <a:chOff x="914400" y="1457325"/>
            <a:chExt cx="1511300" cy="1512888"/>
          </a:xfrm>
        </p:grpSpPr>
        <p:sp>
          <p:nvSpPr>
            <p:cNvPr id="23" name="椭圆 2">
              <a:extLst>
                <a:ext uri="{FF2B5EF4-FFF2-40B4-BE49-F238E27FC236}">
                  <a16:creationId xmlns:a16="http://schemas.microsoft.com/office/drawing/2014/main" id="{24280DD9-CBED-AA62-4D5A-61D926C5661E}"/>
                </a:ext>
              </a:extLst>
            </p:cNvPr>
            <p:cNvSpPr>
              <a:spLocks noChangeArrowheads="1"/>
            </p:cNvSpPr>
            <p:nvPr>
              <p:custDataLst>
                <p:tags r:id="rId3"/>
              </p:custDataLst>
            </p:nvPr>
          </p:nvSpPr>
          <p:spPr bwMode="auto">
            <a:xfrm>
              <a:off x="914400" y="1457325"/>
              <a:ext cx="1511300" cy="1512888"/>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charset="-122"/>
                </a:defRPr>
              </a:lvl1pPr>
              <a:lvl2pPr marL="742950" indent="-285750" eaLnBrk="0" hangingPunct="0">
                <a:defRPr>
                  <a:solidFill>
                    <a:schemeClr val="tx1"/>
                  </a:solidFill>
                  <a:latin typeface="Arial" panose="020B0604020202020204" pitchFamily="34" charset="0"/>
                  <a:ea typeface="微软雅黑" panose="020B0503020204020204" charset="-122"/>
                </a:defRPr>
              </a:lvl2pPr>
              <a:lvl3pPr marL="1143000" indent="-228600" eaLnBrk="0" hangingPunct="0">
                <a:defRPr>
                  <a:solidFill>
                    <a:schemeClr val="tx1"/>
                  </a:solidFill>
                  <a:latin typeface="Arial" panose="020B0604020202020204" pitchFamily="34" charset="0"/>
                  <a:ea typeface="微软雅黑" panose="020B0503020204020204" charset="-122"/>
                </a:defRPr>
              </a:lvl3pPr>
              <a:lvl4pPr marL="1600200" indent="-228600" eaLnBrk="0" hangingPunct="0">
                <a:defRPr>
                  <a:solidFill>
                    <a:schemeClr val="tx1"/>
                  </a:solidFill>
                  <a:latin typeface="Arial" panose="020B0604020202020204" pitchFamily="34" charset="0"/>
                  <a:ea typeface="微软雅黑" panose="020B0503020204020204" charset="-122"/>
                </a:defRPr>
              </a:lvl4pPr>
              <a:lvl5pPr marL="2057400" indent="-228600" eaLnBrk="0" hangingPunct="0">
                <a:defRPr>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eaLnBrk="1" fontAlgn="base" hangingPunct="1">
                <a:spcBef>
                  <a:spcPct val="0"/>
                </a:spcBef>
                <a:spcAft>
                  <a:spcPct val="0"/>
                </a:spcAft>
                <a:buSzPct val="100000"/>
              </a:pPr>
              <a:endParaRPr lang="zh-CN" altLang="en-US">
                <a:solidFill>
                  <a:srgbClr val="C4261D"/>
                </a:solidFill>
                <a:ea typeface="宋体" panose="02010600030101010101" pitchFamily="2" charset="-122"/>
              </a:endParaRPr>
            </a:p>
          </p:txBody>
        </p:sp>
        <p:sp>
          <p:nvSpPr>
            <p:cNvPr id="24" name="Freeform 5">
              <a:extLst>
                <a:ext uri="{FF2B5EF4-FFF2-40B4-BE49-F238E27FC236}">
                  <a16:creationId xmlns:a16="http://schemas.microsoft.com/office/drawing/2014/main" id="{B7898C5B-1C17-90E5-B5AE-02206D3A0826}"/>
                </a:ext>
              </a:extLst>
            </p:cNvPr>
            <p:cNvSpPr/>
            <p:nvPr>
              <p:custDataLst>
                <p:tags r:id="rId4"/>
              </p:custDataLst>
            </p:nvPr>
          </p:nvSpPr>
          <p:spPr bwMode="auto">
            <a:xfrm>
              <a:off x="1209675" y="1682750"/>
              <a:ext cx="920750" cy="1062038"/>
            </a:xfrm>
            <a:custGeom>
              <a:avLst/>
              <a:gdLst>
                <a:gd name="T0" fmla="*/ 2147483647 w 593"/>
                <a:gd name="T1" fmla="*/ 2147483647 h 705"/>
                <a:gd name="T2" fmla="*/ 2147483647 w 593"/>
                <a:gd name="T3" fmla="*/ 2147483647 h 705"/>
                <a:gd name="T4" fmla="*/ 2147483647 w 593"/>
                <a:gd name="T5" fmla="*/ 2147483647 h 705"/>
                <a:gd name="T6" fmla="*/ 2147483647 w 593"/>
                <a:gd name="T7" fmla="*/ 2147483647 h 705"/>
                <a:gd name="T8" fmla="*/ 2147483647 w 593"/>
                <a:gd name="T9" fmla="*/ 2147483647 h 705"/>
                <a:gd name="T10" fmla="*/ 2147483647 w 593"/>
                <a:gd name="T11" fmla="*/ 2147483647 h 705"/>
                <a:gd name="T12" fmla="*/ 2147483647 w 593"/>
                <a:gd name="T13" fmla="*/ 2147483647 h 705"/>
                <a:gd name="T14" fmla="*/ 2147483647 w 593"/>
                <a:gd name="T15" fmla="*/ 2147483647 h 705"/>
                <a:gd name="T16" fmla="*/ 2147483647 w 593"/>
                <a:gd name="T17" fmla="*/ 2147483647 h 705"/>
                <a:gd name="T18" fmla="*/ 2147483647 w 593"/>
                <a:gd name="T19" fmla="*/ 2147483647 h 705"/>
                <a:gd name="T20" fmla="*/ 2147483647 w 593"/>
                <a:gd name="T21" fmla="*/ 2147483647 h 705"/>
                <a:gd name="T22" fmla="*/ 2147483647 w 593"/>
                <a:gd name="T23" fmla="*/ 2147483647 h 705"/>
                <a:gd name="T24" fmla="*/ 2147483647 w 593"/>
                <a:gd name="T25" fmla="*/ 2147483647 h 705"/>
                <a:gd name="T26" fmla="*/ 2147483647 w 593"/>
                <a:gd name="T27" fmla="*/ 2147483647 h 705"/>
                <a:gd name="T28" fmla="*/ 2147483647 w 593"/>
                <a:gd name="T29" fmla="*/ 2147483647 h 705"/>
                <a:gd name="T30" fmla="*/ 2147483647 w 593"/>
                <a:gd name="T31" fmla="*/ 2147483647 h 705"/>
                <a:gd name="T32" fmla="*/ 2147483647 w 593"/>
                <a:gd name="T33" fmla="*/ 2147483647 h 705"/>
                <a:gd name="T34" fmla="*/ 2147483647 w 593"/>
                <a:gd name="T35" fmla="*/ 2147483647 h 705"/>
                <a:gd name="T36" fmla="*/ 2147483647 w 593"/>
                <a:gd name="T37" fmla="*/ 2147483647 h 705"/>
                <a:gd name="T38" fmla="*/ 2147483647 w 593"/>
                <a:gd name="T39" fmla="*/ 2147483647 h 705"/>
                <a:gd name="T40" fmla="*/ 2147483647 w 593"/>
                <a:gd name="T41" fmla="*/ 2147483647 h 705"/>
                <a:gd name="T42" fmla="*/ 2147483647 w 593"/>
                <a:gd name="T43" fmla="*/ 2147483647 h 705"/>
                <a:gd name="T44" fmla="*/ 2147483647 w 593"/>
                <a:gd name="T45" fmla="*/ 2147483647 h 705"/>
                <a:gd name="T46" fmla="*/ 2147483647 w 593"/>
                <a:gd name="T47" fmla="*/ 2147483647 h 705"/>
                <a:gd name="T48" fmla="*/ 2147483647 w 593"/>
                <a:gd name="T49" fmla="*/ 2147483647 h 705"/>
                <a:gd name="T50" fmla="*/ 2147483647 w 593"/>
                <a:gd name="T51" fmla="*/ 2147483647 h 705"/>
                <a:gd name="T52" fmla="*/ 2147483647 w 593"/>
                <a:gd name="T53" fmla="*/ 2147483647 h 705"/>
                <a:gd name="T54" fmla="*/ 2147483647 w 593"/>
                <a:gd name="T55" fmla="*/ 2147483647 h 705"/>
                <a:gd name="T56" fmla="*/ 2147483647 w 593"/>
                <a:gd name="T57" fmla="*/ 2147483647 h 705"/>
                <a:gd name="T58" fmla="*/ 0 w 593"/>
                <a:gd name="T59" fmla="*/ 2147483647 h 705"/>
                <a:gd name="T60" fmla="*/ 0 w 593"/>
                <a:gd name="T61" fmla="*/ 2147483647 h 705"/>
                <a:gd name="T62" fmla="*/ 2147483647 w 593"/>
                <a:gd name="T63" fmla="*/ 2147483647 h 705"/>
                <a:gd name="T64" fmla="*/ 2147483647 w 593"/>
                <a:gd name="T65" fmla="*/ 2147483647 h 705"/>
                <a:gd name="T66" fmla="*/ 2147483647 w 593"/>
                <a:gd name="T67" fmla="*/ 2147483647 h 705"/>
                <a:gd name="T68" fmla="*/ 2147483647 w 593"/>
                <a:gd name="T69" fmla="*/ 2147483647 h 705"/>
                <a:gd name="T70" fmla="*/ 2147483647 w 593"/>
                <a:gd name="T71" fmla="*/ 2147483647 h 705"/>
                <a:gd name="T72" fmla="*/ 2147483647 w 593"/>
                <a:gd name="T73" fmla="*/ 2147483647 h 705"/>
                <a:gd name="T74" fmla="*/ 2147483647 w 593"/>
                <a:gd name="T75" fmla="*/ 2147483647 h 705"/>
                <a:gd name="T76" fmla="*/ 2147483647 w 593"/>
                <a:gd name="T77" fmla="*/ 2147483647 h 705"/>
                <a:gd name="T78" fmla="*/ 2147483647 w 593"/>
                <a:gd name="T79" fmla="*/ 2147483647 h 705"/>
                <a:gd name="T80" fmla="*/ 2147483647 w 593"/>
                <a:gd name="T81" fmla="*/ 2147483647 h 705"/>
                <a:gd name="T82" fmla="*/ 2147483647 w 593"/>
                <a:gd name="T83" fmla="*/ 2147483647 h 705"/>
                <a:gd name="T84" fmla="*/ 2147483647 w 593"/>
                <a:gd name="T85" fmla="*/ 2147483647 h 705"/>
                <a:gd name="T86" fmla="*/ 2147483647 w 593"/>
                <a:gd name="T87" fmla="*/ 2147483647 h 705"/>
                <a:gd name="T88" fmla="*/ 2147483647 w 593"/>
                <a:gd name="T89" fmla="*/ 2147483647 h 705"/>
                <a:gd name="T90" fmla="*/ 2147483647 w 593"/>
                <a:gd name="T91" fmla="*/ 2147483647 h 705"/>
                <a:gd name="T92" fmla="*/ 2147483647 w 593"/>
                <a:gd name="T93" fmla="*/ 2147483647 h 705"/>
                <a:gd name="T94" fmla="*/ 2147483647 w 593"/>
                <a:gd name="T95" fmla="*/ 2147483647 h 705"/>
                <a:gd name="T96" fmla="*/ 2147483647 w 593"/>
                <a:gd name="T97" fmla="*/ 2147483647 h 705"/>
                <a:gd name="T98" fmla="*/ 2147483647 w 593"/>
                <a:gd name="T99" fmla="*/ 2147483647 h 705"/>
                <a:gd name="T100" fmla="*/ 2147483647 w 593"/>
                <a:gd name="T101" fmla="*/ 2147483647 h 705"/>
                <a:gd name="T102" fmla="*/ 2147483647 w 593"/>
                <a:gd name="T103" fmla="*/ 2147483647 h 705"/>
                <a:gd name="T104" fmla="*/ 2147483647 w 593"/>
                <a:gd name="T105" fmla="*/ 2147483647 h 70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93" h="705">
                  <a:moveTo>
                    <a:pt x="285" y="288"/>
                  </a:moveTo>
                  <a:lnTo>
                    <a:pt x="285" y="705"/>
                  </a:lnTo>
                  <a:lnTo>
                    <a:pt x="593" y="596"/>
                  </a:lnTo>
                  <a:lnTo>
                    <a:pt x="593" y="179"/>
                  </a:lnTo>
                  <a:lnTo>
                    <a:pt x="285" y="288"/>
                  </a:lnTo>
                  <a:close/>
                  <a:moveTo>
                    <a:pt x="258" y="315"/>
                  </a:moveTo>
                  <a:lnTo>
                    <a:pt x="258" y="373"/>
                  </a:lnTo>
                  <a:cubicBezTo>
                    <a:pt x="229" y="367"/>
                    <a:pt x="201" y="345"/>
                    <a:pt x="201" y="345"/>
                  </a:cubicBezTo>
                  <a:lnTo>
                    <a:pt x="201" y="283"/>
                  </a:lnTo>
                  <a:cubicBezTo>
                    <a:pt x="236" y="311"/>
                    <a:pt x="258" y="315"/>
                    <a:pt x="258" y="315"/>
                  </a:cubicBezTo>
                  <a:close/>
                  <a:moveTo>
                    <a:pt x="510" y="134"/>
                  </a:moveTo>
                  <a:cubicBezTo>
                    <a:pt x="508" y="127"/>
                    <a:pt x="501" y="124"/>
                    <a:pt x="494" y="126"/>
                  </a:cubicBezTo>
                  <a:lnTo>
                    <a:pt x="197" y="229"/>
                  </a:lnTo>
                  <a:cubicBezTo>
                    <a:pt x="193" y="230"/>
                    <a:pt x="190" y="233"/>
                    <a:pt x="189" y="237"/>
                  </a:cubicBezTo>
                  <a:lnTo>
                    <a:pt x="189" y="661"/>
                  </a:lnTo>
                  <a:cubicBezTo>
                    <a:pt x="199" y="681"/>
                    <a:pt x="243" y="704"/>
                    <a:pt x="270" y="704"/>
                  </a:cubicBezTo>
                  <a:lnTo>
                    <a:pt x="270" y="288"/>
                  </a:lnTo>
                  <a:cubicBezTo>
                    <a:pt x="256" y="286"/>
                    <a:pt x="224" y="269"/>
                    <a:pt x="204" y="253"/>
                  </a:cubicBezTo>
                  <a:cubicBezTo>
                    <a:pt x="204" y="253"/>
                    <a:pt x="205" y="253"/>
                    <a:pt x="205" y="253"/>
                  </a:cubicBezTo>
                  <a:lnTo>
                    <a:pt x="502" y="149"/>
                  </a:lnTo>
                  <a:cubicBezTo>
                    <a:pt x="508" y="147"/>
                    <a:pt x="512" y="140"/>
                    <a:pt x="510" y="134"/>
                  </a:cubicBezTo>
                  <a:close/>
                  <a:moveTo>
                    <a:pt x="69" y="190"/>
                  </a:moveTo>
                  <a:lnTo>
                    <a:pt x="69" y="248"/>
                  </a:lnTo>
                  <a:cubicBezTo>
                    <a:pt x="40" y="243"/>
                    <a:pt x="12" y="220"/>
                    <a:pt x="12" y="220"/>
                  </a:cubicBezTo>
                  <a:lnTo>
                    <a:pt x="12" y="158"/>
                  </a:lnTo>
                  <a:cubicBezTo>
                    <a:pt x="47" y="186"/>
                    <a:pt x="69" y="190"/>
                    <a:pt x="69" y="190"/>
                  </a:cubicBezTo>
                  <a:close/>
                  <a:moveTo>
                    <a:pt x="321" y="9"/>
                  </a:moveTo>
                  <a:cubicBezTo>
                    <a:pt x="319" y="3"/>
                    <a:pt x="312" y="0"/>
                    <a:pt x="305" y="2"/>
                  </a:cubicBezTo>
                  <a:lnTo>
                    <a:pt x="8" y="105"/>
                  </a:lnTo>
                  <a:cubicBezTo>
                    <a:pt x="5" y="106"/>
                    <a:pt x="1" y="109"/>
                    <a:pt x="0" y="112"/>
                  </a:cubicBezTo>
                  <a:lnTo>
                    <a:pt x="0" y="536"/>
                  </a:lnTo>
                  <a:cubicBezTo>
                    <a:pt x="10" y="557"/>
                    <a:pt x="54" y="580"/>
                    <a:pt x="81" y="580"/>
                  </a:cubicBezTo>
                  <a:lnTo>
                    <a:pt x="81" y="163"/>
                  </a:lnTo>
                  <a:cubicBezTo>
                    <a:pt x="67" y="161"/>
                    <a:pt x="35" y="145"/>
                    <a:pt x="15" y="128"/>
                  </a:cubicBezTo>
                  <a:cubicBezTo>
                    <a:pt x="15" y="128"/>
                    <a:pt x="16" y="128"/>
                    <a:pt x="16" y="128"/>
                  </a:cubicBezTo>
                  <a:lnTo>
                    <a:pt x="313" y="25"/>
                  </a:lnTo>
                  <a:cubicBezTo>
                    <a:pt x="319" y="23"/>
                    <a:pt x="323" y="16"/>
                    <a:pt x="321" y="9"/>
                  </a:cubicBezTo>
                  <a:close/>
                  <a:moveTo>
                    <a:pt x="163" y="255"/>
                  </a:moveTo>
                  <a:lnTo>
                    <a:pt x="163" y="314"/>
                  </a:lnTo>
                  <a:cubicBezTo>
                    <a:pt x="135" y="308"/>
                    <a:pt x="107" y="286"/>
                    <a:pt x="107" y="286"/>
                  </a:cubicBezTo>
                  <a:lnTo>
                    <a:pt x="107" y="224"/>
                  </a:lnTo>
                  <a:cubicBezTo>
                    <a:pt x="141" y="252"/>
                    <a:pt x="163" y="255"/>
                    <a:pt x="163" y="255"/>
                  </a:cubicBezTo>
                  <a:close/>
                  <a:moveTo>
                    <a:pt x="415" y="75"/>
                  </a:moveTo>
                  <a:cubicBezTo>
                    <a:pt x="413" y="68"/>
                    <a:pt x="406" y="65"/>
                    <a:pt x="400" y="67"/>
                  </a:cubicBezTo>
                  <a:lnTo>
                    <a:pt x="103" y="170"/>
                  </a:lnTo>
                  <a:cubicBezTo>
                    <a:pt x="99" y="171"/>
                    <a:pt x="96" y="174"/>
                    <a:pt x="94" y="178"/>
                  </a:cubicBezTo>
                  <a:lnTo>
                    <a:pt x="94" y="602"/>
                  </a:lnTo>
                  <a:cubicBezTo>
                    <a:pt x="105" y="622"/>
                    <a:pt x="148" y="645"/>
                    <a:pt x="175" y="645"/>
                  </a:cubicBezTo>
                  <a:lnTo>
                    <a:pt x="175" y="229"/>
                  </a:lnTo>
                  <a:cubicBezTo>
                    <a:pt x="161" y="227"/>
                    <a:pt x="129" y="210"/>
                    <a:pt x="110" y="194"/>
                  </a:cubicBezTo>
                  <a:cubicBezTo>
                    <a:pt x="110" y="194"/>
                    <a:pt x="110" y="194"/>
                    <a:pt x="110" y="193"/>
                  </a:cubicBezTo>
                  <a:lnTo>
                    <a:pt x="407" y="90"/>
                  </a:lnTo>
                  <a:cubicBezTo>
                    <a:pt x="414" y="88"/>
                    <a:pt x="417" y="81"/>
                    <a:pt x="415" y="75"/>
                  </a:cubicBezTo>
                  <a:close/>
                </a:path>
              </a:pathLst>
            </a:custGeom>
            <a:solidFill>
              <a:srgbClr val="FFFFFF"/>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SzPct val="100000"/>
                <a:buFont typeface="Arial" panose="020B0604020202020204" pitchFamily="34" charset="0"/>
                <a:buNone/>
              </a:pPr>
              <a:endParaRPr lang="zh-CN" altLang="en-US">
                <a:solidFill>
                  <a:srgbClr val="C4261D"/>
                </a:solidFill>
                <a:latin typeface="Arial" panose="020B0604020202020204" pitchFamily="34" charset="0"/>
                <a:ea typeface="微软雅黑" panose="020B0503020204020204" charset="-122"/>
              </a:endParaRPr>
            </a:p>
          </p:txBody>
        </p:sp>
      </p:grpSp>
    </p:spTree>
    <p:extLst>
      <p:ext uri="{BB962C8B-B14F-4D97-AF65-F5344CB8AC3E}">
        <p14:creationId xmlns:p14="http://schemas.microsoft.com/office/powerpoint/2010/main" val="1312939450"/>
      </p:ext>
    </p:extLst>
  </p:cSld>
  <p:clrMapOvr>
    <a:masterClrMapping/>
  </p:clrMapOvr>
  <mc:AlternateContent xmlns:mc="http://schemas.openxmlformats.org/markup-compatibility/2006" xmlns:p14="http://schemas.microsoft.com/office/powerpoint/2010/main">
    <mc:Choice Requires="p14">
      <p:transition advClick="0" advTm="0">
        <p:random/>
      </p:transition>
    </mc:Choice>
    <mc:Fallback xmlns="">
      <p:transition advClick="0"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6652592" y="1586358"/>
            <a:ext cx="1586766" cy="487627"/>
            <a:chOff x="901053" y="2018836"/>
            <a:chExt cx="1586766" cy="487627"/>
          </a:xfrm>
        </p:grpSpPr>
        <p:sp>
          <p:nvSpPr>
            <p:cNvPr id="65" name="五角星 143"/>
            <p:cNvSpPr/>
            <p:nvPr/>
          </p:nvSpPr>
          <p:spPr>
            <a:xfrm flipH="1">
              <a:off x="901053" y="2018836"/>
              <a:ext cx="487627" cy="48762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cs typeface="+mn-ea"/>
                <a:sym typeface="+mn-lt"/>
              </a:endParaRPr>
            </a:p>
          </p:txBody>
        </p:sp>
        <p:cxnSp>
          <p:nvCxnSpPr>
            <p:cNvPr id="66" name="直接连接符 65"/>
            <p:cNvCxnSpPr/>
            <p:nvPr/>
          </p:nvCxnSpPr>
          <p:spPr>
            <a:xfrm>
              <a:off x="1537615" y="2175538"/>
              <a:ext cx="950204"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67" name="直接连接符 66"/>
            <p:cNvCxnSpPr/>
            <p:nvPr/>
          </p:nvCxnSpPr>
          <p:spPr>
            <a:xfrm>
              <a:off x="1537615" y="2285745"/>
              <a:ext cx="608575"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直接连接符 67"/>
            <p:cNvCxnSpPr/>
            <p:nvPr/>
          </p:nvCxnSpPr>
          <p:spPr>
            <a:xfrm>
              <a:off x="1537615" y="2399619"/>
              <a:ext cx="320427"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grpSp>
      <p:sp>
        <p:nvSpPr>
          <p:cNvPr id="70" name="文本框 12"/>
          <p:cNvSpPr txBox="1"/>
          <p:nvPr/>
        </p:nvSpPr>
        <p:spPr>
          <a:xfrm>
            <a:off x="5445520" y="1477756"/>
            <a:ext cx="1302628" cy="840230"/>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5400" b="1" i="1" kern="1800">
                <a:ln>
                  <a:solidFill>
                    <a:schemeClr val="bg1"/>
                  </a:solidFill>
                </a:ln>
                <a:gradFill>
                  <a:gsLst>
                    <a:gs pos="100000">
                      <a:srgbClr val="A02C32"/>
                    </a:gs>
                    <a:gs pos="33000">
                      <a:srgbClr val="D02E22"/>
                    </a:gs>
                  </a:gsLst>
                  <a:lin ang="5400000" scaled="1"/>
                </a:gradFill>
                <a:effectLst>
                  <a:outerShdw dist="63500" dir="2700000" algn="tl" rotWithShape="0">
                    <a:srgbClr val="A02C32">
                      <a:alpha val="40000"/>
                    </a:srgbClr>
                  </a:outerShdw>
                </a:effectLst>
                <a:latin typeface="字魂35号-经典雅黑" panose="02000000000000000000" pitchFamily="2" charset="-122"/>
                <a:ea typeface="字魂35号-经典雅黑" panose="02000000000000000000" pitchFamily="2" charset="-122"/>
                <a:cs typeface="+mj-cs"/>
              </a:defRPr>
            </a:lvl1pPr>
          </a:lstStyle>
          <a:p>
            <a:pPr algn="l"/>
            <a:r>
              <a:rPr lang="zh-CN" altLang="en-US" sz="4000" b="0" i="0" dirty="0">
                <a:ln>
                  <a:noFill/>
                </a:ln>
                <a:effectLst/>
                <a:latin typeface="+mj-ea"/>
                <a:ea typeface="+mj-ea"/>
              </a:rPr>
              <a:t>前言</a:t>
            </a:r>
          </a:p>
        </p:txBody>
      </p:sp>
      <p:grpSp>
        <p:nvGrpSpPr>
          <p:cNvPr id="71" name="组合 70"/>
          <p:cNvGrpSpPr/>
          <p:nvPr/>
        </p:nvGrpSpPr>
        <p:grpSpPr>
          <a:xfrm flipH="1">
            <a:off x="3808137" y="1586358"/>
            <a:ext cx="1586766" cy="487627"/>
            <a:chOff x="901053" y="2018836"/>
            <a:chExt cx="1586766" cy="487627"/>
          </a:xfrm>
        </p:grpSpPr>
        <p:sp>
          <p:nvSpPr>
            <p:cNvPr id="72" name="五角星 143"/>
            <p:cNvSpPr/>
            <p:nvPr/>
          </p:nvSpPr>
          <p:spPr>
            <a:xfrm flipH="1">
              <a:off x="901053" y="2018836"/>
              <a:ext cx="487627" cy="48762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ea"/>
                <a:ea typeface="+mj-ea"/>
                <a:cs typeface="+mn-ea"/>
                <a:sym typeface="+mn-lt"/>
              </a:endParaRPr>
            </a:p>
          </p:txBody>
        </p:sp>
        <p:cxnSp>
          <p:nvCxnSpPr>
            <p:cNvPr id="73" name="直接连接符 72"/>
            <p:cNvCxnSpPr/>
            <p:nvPr/>
          </p:nvCxnSpPr>
          <p:spPr>
            <a:xfrm>
              <a:off x="1537615" y="2175538"/>
              <a:ext cx="950204"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74" name="直接连接符 73"/>
            <p:cNvCxnSpPr/>
            <p:nvPr/>
          </p:nvCxnSpPr>
          <p:spPr>
            <a:xfrm>
              <a:off x="1537615" y="2285745"/>
              <a:ext cx="608575"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75" name="直接连接符 74"/>
            <p:cNvCxnSpPr/>
            <p:nvPr/>
          </p:nvCxnSpPr>
          <p:spPr>
            <a:xfrm>
              <a:off x="1537615" y="2399619"/>
              <a:ext cx="320427" cy="0"/>
            </a:xfrm>
            <a:prstGeom prst="line">
              <a:avLst/>
            </a:prstGeom>
            <a:gradFill>
              <a:gsLst>
                <a:gs pos="0">
                  <a:srgbClr val="C00000"/>
                </a:gs>
                <a:gs pos="100000">
                  <a:srgbClr val="E72D1E"/>
                </a:gs>
              </a:gsLst>
              <a:lin ang="18900000" scaled="1"/>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矩形 15"/>
          <p:cNvSpPr/>
          <p:nvPr/>
        </p:nvSpPr>
        <p:spPr>
          <a:xfrm>
            <a:off x="1424940" y="2159635"/>
            <a:ext cx="9848850" cy="3044190"/>
          </a:xfrm>
          <a:prstGeom prst="rect">
            <a:avLst/>
          </a:prstGeom>
        </p:spPr>
        <p:txBody>
          <a:bodyPr wrap="square">
            <a:spAutoFit/>
          </a:bodyPr>
          <a:lstStyle/>
          <a:p>
            <a:pPr indent="0" fontAlgn="auto">
              <a:lnSpc>
                <a:spcPct val="160000"/>
              </a:lnSpc>
            </a:pPr>
            <a:r>
              <a:rPr sz="2400" dirty="0">
                <a:latin typeface="+mj-ea"/>
                <a:ea typeface="+mj-ea"/>
                <a:cs typeface="思源黑体 CN Medium" panose="020B0600000000000000" charset="-122"/>
              </a:rPr>
              <a:t>2023年12月27日，新修订的《中国共产党纪律处分条例》全文公布，这是党的十八大以来，党中央对该条例的第三次修订，再次释放出以严明纪律管全党治全党的鲜明信号。</a:t>
            </a:r>
          </a:p>
          <a:p>
            <a:pPr indent="0" fontAlgn="auto">
              <a:lnSpc>
                <a:spcPct val="160000"/>
              </a:lnSpc>
            </a:pPr>
            <a:r>
              <a:rPr sz="2400" dirty="0">
                <a:latin typeface="+mj-ea"/>
                <a:ea typeface="+mj-ea"/>
                <a:cs typeface="思源黑体 CN Medium" panose="020B0600000000000000" charset="-122"/>
              </a:rPr>
              <a:t>条例为何再次修订？此次修订有哪些突出特点？将对推动全面从严治党向纵深发展起到什么作用？</a:t>
            </a:r>
          </a:p>
        </p:txBody>
      </p:sp>
      <p:pic>
        <p:nvPicPr>
          <p:cNvPr id="6" name="图片 5" descr="图片11"/>
          <p:cNvPicPr>
            <a:picLocks noChangeAspect="1"/>
          </p:cNvPicPr>
          <p:nvPr/>
        </p:nvPicPr>
        <p:blipFill>
          <a:blip r:embed="rId2"/>
          <a:stretch>
            <a:fillRect/>
          </a:stretch>
        </p:blipFill>
        <p:spPr>
          <a:xfrm>
            <a:off x="0" y="0"/>
            <a:ext cx="4651375" cy="1321435"/>
          </a:xfrm>
          <a:prstGeom prst="rect">
            <a:avLst/>
          </a:prstGeom>
          <a:noFill/>
          <a:ln w="9525">
            <a:noFill/>
          </a:ln>
        </p:spPr>
      </p:pic>
      <p:pic>
        <p:nvPicPr>
          <p:cNvPr id="12" name="图片 11"/>
          <p:cNvPicPr>
            <a:picLocks noChangeAspect="1"/>
          </p:cNvPicPr>
          <p:nvPr/>
        </p:nvPicPr>
        <p:blipFill>
          <a:blip r:embed="rId3"/>
          <a:stretch>
            <a:fillRect/>
          </a:stretch>
        </p:blipFill>
        <p:spPr>
          <a:xfrm>
            <a:off x="9852025" y="501650"/>
            <a:ext cx="2090420" cy="1176020"/>
          </a:xfrm>
          <a:prstGeom prst="rect">
            <a:avLst/>
          </a:prstGeom>
          <a:noFill/>
          <a:ln w="9525">
            <a:noFill/>
          </a:ln>
        </p:spPr>
      </p:pic>
      <p:grpSp>
        <p:nvGrpSpPr>
          <p:cNvPr id="7" name="组合 6"/>
          <p:cNvGrpSpPr/>
          <p:nvPr/>
        </p:nvGrpSpPr>
        <p:grpSpPr>
          <a:xfrm>
            <a:off x="-38735" y="4335780"/>
            <a:ext cx="12267565" cy="2688590"/>
            <a:chOff x="5" y="6644"/>
            <a:chExt cx="19196" cy="4206"/>
          </a:xfrm>
        </p:grpSpPr>
        <p:grpSp>
          <p:nvGrpSpPr>
            <p:cNvPr id="3" name="组合 2"/>
            <p:cNvGrpSpPr/>
            <p:nvPr/>
          </p:nvGrpSpPr>
          <p:grpSpPr>
            <a:xfrm>
              <a:off x="5" y="7344"/>
              <a:ext cx="19156" cy="3393"/>
              <a:chOff x="0" y="7305"/>
              <a:chExt cx="19200" cy="4129"/>
            </a:xfrm>
          </p:grpSpPr>
          <p:pic>
            <p:nvPicPr>
              <p:cNvPr id="8" name="图片 7" descr="城市建筑绘制"/>
              <p:cNvPicPr>
                <a:picLocks noChangeAspect="1"/>
              </p:cNvPicPr>
              <p:nvPr/>
            </p:nvPicPr>
            <p:blipFill>
              <a:blip r:embed="rId4"/>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5"/>
              <a:stretch>
                <a:fillRect/>
              </a:stretch>
            </p:blipFill>
            <p:spPr>
              <a:xfrm>
                <a:off x="0" y="9486"/>
                <a:ext cx="19200" cy="1948"/>
              </a:xfrm>
              <a:prstGeom prst="rect">
                <a:avLst/>
              </a:prstGeom>
            </p:spPr>
          </p:pic>
        </p:grpSp>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10" name="图片 9"/>
            <p:cNvPicPr>
              <a:picLocks noChangeAspect="1"/>
            </p:cNvPicPr>
            <p:nvPr/>
          </p:nvPicPr>
          <p:blipFill rotWithShape="1">
            <a:blip r:embed="rId7">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advTm="0">
        <p:random/>
      </p:transition>
    </mc:Choice>
    <mc:Fallback xmlns="">
      <p:transition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24"/>
          <p:cNvSpPr/>
          <p:nvPr/>
        </p:nvSpPr>
        <p:spPr>
          <a:xfrm>
            <a:off x="2113280" y="2856230"/>
            <a:ext cx="9017635" cy="504190"/>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r>
              <a:rPr lang="zh-CN" altLang="en-US" sz="2300" dirty="0">
                <a:solidFill>
                  <a:schemeClr val="bg1"/>
                </a:solidFill>
                <a:latin typeface="+mj-ea"/>
                <a:ea typeface="+mj-ea"/>
                <a:cs typeface="+mn-ea"/>
                <a:sym typeface="Arial" panose="020B0604020202020204" pitchFamily="34" charset="0"/>
              </a:rPr>
              <a:t>突出问题导向，坚决纠治形式主义、官僚主义等重点、难点问题</a:t>
            </a:r>
            <a:endParaRPr lang="zh-CN" altLang="en-US" sz="2300" dirty="0">
              <a:solidFill>
                <a:schemeClr val="bg1"/>
              </a:solidFill>
              <a:latin typeface="+mj-ea"/>
              <a:ea typeface="+mj-ea"/>
              <a:cs typeface="+mn-ea"/>
              <a:sym typeface="+mn-lt"/>
            </a:endParaRPr>
          </a:p>
        </p:txBody>
      </p:sp>
      <p:sp>
        <p:nvSpPr>
          <p:cNvPr id="5" name="矩形: 圆角 25"/>
          <p:cNvSpPr/>
          <p:nvPr/>
        </p:nvSpPr>
        <p:spPr>
          <a:xfrm>
            <a:off x="1347233" y="2856270"/>
            <a:ext cx="609100" cy="504000"/>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mj-ea"/>
                <a:ea typeface="+mj-ea"/>
                <a:cs typeface="+mn-ea"/>
                <a:sym typeface="+mn-lt"/>
              </a:rPr>
              <a:t>2</a:t>
            </a:r>
          </a:p>
        </p:txBody>
      </p:sp>
      <p:sp>
        <p:nvSpPr>
          <p:cNvPr id="6" name="矩形: 圆角 24"/>
          <p:cNvSpPr/>
          <p:nvPr/>
        </p:nvSpPr>
        <p:spPr>
          <a:xfrm>
            <a:off x="2113280" y="3760470"/>
            <a:ext cx="9017635" cy="504190"/>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ClrTx/>
              <a:buSzTx/>
              <a:buFontTx/>
            </a:pPr>
            <a:r>
              <a:rPr lang="zh-CN" altLang="en-US" sz="2300" dirty="0">
                <a:solidFill>
                  <a:schemeClr val="bg1"/>
                </a:solidFill>
                <a:latin typeface="+mj-ea"/>
                <a:ea typeface="+mj-ea"/>
                <a:cs typeface="+mn-ea"/>
                <a:sym typeface="Arial" panose="020B0604020202020204" pitchFamily="34" charset="0"/>
              </a:rPr>
              <a:t>坚持与时俱进，在总结从严管党治党经验基础上完善纪律规范</a:t>
            </a:r>
            <a:endParaRPr lang="zh-CN" altLang="en-US" sz="2300" dirty="0">
              <a:solidFill>
                <a:schemeClr val="bg1"/>
              </a:solidFill>
              <a:latin typeface="+mj-ea"/>
              <a:ea typeface="+mj-ea"/>
              <a:cs typeface="+mn-ea"/>
              <a:sym typeface="+mn-lt"/>
            </a:endParaRPr>
          </a:p>
        </p:txBody>
      </p:sp>
      <p:sp>
        <p:nvSpPr>
          <p:cNvPr id="7" name="矩形: 圆角 25"/>
          <p:cNvSpPr/>
          <p:nvPr/>
        </p:nvSpPr>
        <p:spPr>
          <a:xfrm>
            <a:off x="1347233" y="3760351"/>
            <a:ext cx="609100" cy="504000"/>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mj-ea"/>
                <a:ea typeface="+mj-ea"/>
                <a:cs typeface="+mn-ea"/>
                <a:sym typeface="+mn-lt"/>
              </a:rPr>
              <a:t>3</a:t>
            </a:r>
          </a:p>
        </p:txBody>
      </p:sp>
      <p:sp>
        <p:nvSpPr>
          <p:cNvPr id="8" name="矩形: 圆角 24"/>
          <p:cNvSpPr/>
          <p:nvPr/>
        </p:nvSpPr>
        <p:spPr>
          <a:xfrm>
            <a:off x="2113280" y="2033270"/>
            <a:ext cx="9017635" cy="504190"/>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r>
              <a:rPr lang="zh-CN" altLang="en-US" sz="2300" dirty="0">
                <a:solidFill>
                  <a:schemeClr val="bg1"/>
                </a:solidFill>
                <a:latin typeface="+mj-ea"/>
                <a:ea typeface="+mj-ea"/>
                <a:cs typeface="+mn-ea"/>
                <a:sym typeface="Arial" panose="020B0604020202020204" pitchFamily="34" charset="0"/>
              </a:rPr>
              <a:t>以新时代中国特色社会主义思想为指导，全面贯彻党的二十大精神</a:t>
            </a:r>
            <a:endParaRPr lang="zh-CN" altLang="en-US" sz="2300" dirty="0">
              <a:solidFill>
                <a:schemeClr val="bg1"/>
              </a:solidFill>
              <a:latin typeface="+mj-ea"/>
              <a:ea typeface="+mj-ea"/>
              <a:cs typeface="+mn-ea"/>
              <a:sym typeface="+mn-lt"/>
            </a:endParaRPr>
          </a:p>
        </p:txBody>
      </p:sp>
      <p:sp>
        <p:nvSpPr>
          <p:cNvPr id="9" name="矩形: 圆角 25"/>
          <p:cNvSpPr/>
          <p:nvPr/>
        </p:nvSpPr>
        <p:spPr>
          <a:xfrm>
            <a:off x="1347235" y="2033133"/>
            <a:ext cx="609098" cy="504000"/>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mj-ea"/>
                <a:ea typeface="+mj-ea"/>
                <a:cs typeface="+mn-ea"/>
                <a:sym typeface="+mn-lt"/>
              </a:rPr>
              <a:t>1</a:t>
            </a:r>
          </a:p>
        </p:txBody>
      </p:sp>
      <p:sp>
        <p:nvSpPr>
          <p:cNvPr id="26" name="Aitds2"/>
          <p:cNvSpPr txBox="1"/>
          <p:nvPr/>
        </p:nvSpPr>
        <p:spPr>
          <a:xfrm>
            <a:off x="1188916" y="860714"/>
            <a:ext cx="6984365" cy="922020"/>
          </a:xfrm>
          <a:prstGeom prst="rect">
            <a:avLst/>
          </a:prstGeom>
          <a:noFill/>
        </p:spPr>
        <p:txBody>
          <a:bodyPr wrap="square" rtlCol="0">
            <a:spAutoFit/>
          </a:bodyPr>
          <a:lstStyle>
            <a:defPPr>
              <a:defRPr lang="zh-CN"/>
            </a:defPPr>
            <a:lvl1pPr algn="ctr">
              <a:defRPr kumimoji="1" sz="5500" b="1">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字魂35号-经典雅黑" panose="02000000000000000000" pitchFamily="2" charset="-122"/>
                <a:ea typeface="字魂35号-经典雅黑"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5400" b="0" dirty="0">
                <a:gradFill flip="none" rotWithShape="1">
                  <a:gsLst>
                    <a:gs pos="100000">
                      <a:srgbClr val="A41105"/>
                    </a:gs>
                    <a:gs pos="0">
                      <a:srgbClr val="FF081D"/>
                    </a:gs>
                  </a:gsLst>
                  <a:lin ang="5400000" scaled="1"/>
                  <a:tileRect/>
                </a:gradFill>
                <a:latin typeface="+mj-ea"/>
                <a:ea typeface="+mj-ea"/>
                <a:cs typeface="思源宋体 CN Heavy" panose="02020900000000000000" pitchFamily="18" charset="-122"/>
                <a:sym typeface="阿里巴巴普惠体" panose="00020600040101010101" pitchFamily="18" charset="-122"/>
              </a:rPr>
              <a:t>突出特点</a:t>
            </a:r>
            <a:endParaRPr lang="en-US" sz="5400" b="0" dirty="0">
              <a:gradFill flip="none" rotWithShape="1">
                <a:gsLst>
                  <a:gs pos="100000">
                    <a:srgbClr val="A41105"/>
                  </a:gs>
                  <a:gs pos="0">
                    <a:srgbClr val="FF081D"/>
                  </a:gs>
                </a:gsLst>
                <a:lin ang="5400000" scaled="1"/>
                <a:tileRect/>
              </a:gradFill>
              <a:latin typeface="+mj-ea"/>
              <a:ea typeface="+mj-ea"/>
              <a:cs typeface="阿里巴巴普惠体" panose="00020600040101010101" pitchFamily="18" charset="-122"/>
              <a:sym typeface="阿里巴巴普惠体" panose="00020600040101010101" pitchFamily="18" charset="-122"/>
            </a:endParaRPr>
          </a:p>
        </p:txBody>
      </p:sp>
      <p:grpSp>
        <p:nvGrpSpPr>
          <p:cNvPr id="2" name="组合 1"/>
          <p:cNvGrpSpPr/>
          <p:nvPr/>
        </p:nvGrpSpPr>
        <p:grpSpPr>
          <a:xfrm>
            <a:off x="-38735" y="4335780"/>
            <a:ext cx="12267565" cy="2688590"/>
            <a:chOff x="5" y="6644"/>
            <a:chExt cx="19196" cy="4206"/>
          </a:xfrm>
        </p:grpSpPr>
        <p:grpSp>
          <p:nvGrpSpPr>
            <p:cNvPr id="3" name="组合 2"/>
            <p:cNvGrpSpPr/>
            <p:nvPr/>
          </p:nvGrpSpPr>
          <p:grpSpPr>
            <a:xfrm>
              <a:off x="5" y="7344"/>
              <a:ext cx="19156" cy="3393"/>
              <a:chOff x="0" y="7305"/>
              <a:chExt cx="19200" cy="4129"/>
            </a:xfrm>
          </p:grpSpPr>
          <p:pic>
            <p:nvPicPr>
              <p:cNvPr id="10" name="图片 9" descr="城市建筑绘制"/>
              <p:cNvPicPr>
                <a:picLocks noChangeAspect="1"/>
              </p:cNvPicPr>
              <p:nvPr/>
            </p:nvPicPr>
            <p:blipFill>
              <a:blip r:embed="rId3"/>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4"/>
              <a:stretch>
                <a:fillRect/>
              </a:stretch>
            </p:blipFill>
            <p:spPr>
              <a:xfrm>
                <a:off x="0" y="9486"/>
                <a:ext cx="19200" cy="1948"/>
              </a:xfrm>
              <a:prstGeom prst="rect">
                <a:avLst/>
              </a:prstGeom>
            </p:spPr>
          </p:pic>
        </p:grpSp>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12" name="图片 11"/>
            <p:cNvPicPr>
              <a:picLocks noChangeAspect="1"/>
            </p:cNvPicPr>
            <p:nvPr/>
          </p:nvPicPr>
          <p:blipFill rotWithShape="1">
            <a:blip r:embed="rId6">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1"/>
          <p:cNvPicPr>
            <a:picLocks noChangeAspect="1"/>
          </p:cNvPicPr>
          <p:nvPr/>
        </p:nvPicPr>
        <p:blipFill>
          <a:blip r:embed="rId9"/>
          <a:stretch>
            <a:fillRect/>
          </a:stretch>
        </p:blipFill>
        <p:spPr>
          <a:xfrm>
            <a:off x="-55541" y="-43183"/>
            <a:ext cx="4813132" cy="1367926"/>
          </a:xfrm>
          <a:prstGeom prst="rect">
            <a:avLst/>
          </a:prstGeom>
          <a:noFill/>
          <a:ln w="9525">
            <a:noFill/>
          </a:ln>
        </p:spPr>
      </p:pic>
      <p:pic>
        <p:nvPicPr>
          <p:cNvPr id="22" name="图片 21"/>
          <p:cNvPicPr>
            <a:picLocks noChangeAspect="1"/>
          </p:cNvPicPr>
          <p:nvPr/>
        </p:nvPicPr>
        <p:blipFill>
          <a:blip r:embed="rId10"/>
          <a:stretch>
            <a:fillRect/>
          </a:stretch>
        </p:blipFill>
        <p:spPr>
          <a:xfrm>
            <a:off x="9814475" y="340217"/>
            <a:ext cx="2167735" cy="1218756"/>
          </a:xfrm>
          <a:prstGeom prst="rect">
            <a:avLst/>
          </a:prstGeom>
          <a:noFill/>
          <a:ln w="9525">
            <a:noFill/>
          </a:ln>
        </p:spPr>
      </p:pic>
      <p:grpSp>
        <p:nvGrpSpPr>
          <p:cNvPr id="3" name="组合 2"/>
          <p:cNvGrpSpPr/>
          <p:nvPr/>
        </p:nvGrpSpPr>
        <p:grpSpPr>
          <a:xfrm>
            <a:off x="3912063" y="1510748"/>
            <a:ext cx="3841963" cy="894483"/>
            <a:chOff x="641909" y="2239279"/>
            <a:chExt cx="2533206" cy="640587"/>
          </a:xfrm>
        </p:grpSpPr>
        <p:sp>
          <p:nvSpPr>
            <p:cNvPr id="10" name="对角圆角矩形 9"/>
            <p:cNvSpPr/>
            <p:nvPr/>
          </p:nvSpPr>
          <p:spPr>
            <a:xfrm>
              <a:off x="935024" y="2360753"/>
              <a:ext cx="1917577" cy="519113"/>
            </a:xfrm>
            <a:prstGeom prst="round2DiagRect">
              <a:avLst>
                <a:gd name="adj1" fmla="val 50000"/>
                <a:gd name="adj2" fmla="val 0"/>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rtlCol="0" anchor="ctr"/>
            <a:lstStyle/>
            <a:p>
              <a:pPr algn="ctr" defTabSz="1218565">
                <a:defRPr/>
              </a:pPr>
              <a:endParaRPr lang="zh-CN" altLang="en-US" sz="2880" kern="0">
                <a:solidFill>
                  <a:prstClr val="white"/>
                </a:solidFill>
                <a:latin typeface="+mj-ea"/>
                <a:ea typeface="+mj-ea"/>
                <a:cs typeface="+mn-ea"/>
                <a:sym typeface="思源黑体 CN Normal" panose="020B0400000000000000" pitchFamily="34" charset="-122"/>
              </a:endParaRPr>
            </a:p>
          </p:txBody>
        </p:sp>
        <p:sp>
          <p:nvSpPr>
            <p:cNvPr id="11" name="五角星 10"/>
            <p:cNvSpPr/>
            <p:nvPr/>
          </p:nvSpPr>
          <p:spPr>
            <a:xfrm rot="20868462">
              <a:off x="686899" y="2239279"/>
              <a:ext cx="507361" cy="521603"/>
            </a:xfrm>
            <a:prstGeom prst="star5">
              <a:avLst/>
            </a:prstGeom>
            <a:gradFill flip="none" rotWithShape="1">
              <a:gsLst>
                <a:gs pos="17000">
                  <a:srgbClr val="FFF200"/>
                </a:gs>
                <a:gs pos="79000">
                  <a:srgbClr val="FF7A00"/>
                </a:gs>
              </a:gsLst>
              <a:path path="circle">
                <a:fillToRect l="50000" t="50000" r="50000" b="50000"/>
              </a:path>
              <a:tileRect/>
            </a:gradFill>
            <a:ln w="12700" cap="flat" cmpd="sng" algn="ctr">
              <a:solidFill>
                <a:srgbClr val="FFFF00"/>
              </a:solidFill>
              <a:prstDash val="solid"/>
            </a:ln>
            <a:effectLst>
              <a:outerShdw blurRad="38100" sx="102000" sy="102000" algn="ctr" rotWithShape="0">
                <a:prstClr val="black"/>
              </a:outerShdw>
            </a:effectLst>
          </p:spPr>
          <p:txBody>
            <a:bodyPr rtlCol="0" anchor="ctr"/>
            <a:lstStyle/>
            <a:p>
              <a:pPr algn="ctr" defTabSz="1218565">
                <a:defRPr/>
              </a:pPr>
              <a:endParaRPr lang="zh-CN" altLang="en-US" sz="2880" kern="0">
                <a:solidFill>
                  <a:prstClr val="white"/>
                </a:solidFill>
                <a:latin typeface="+mj-ea"/>
                <a:ea typeface="+mj-ea"/>
                <a:cs typeface="+mn-ea"/>
                <a:sym typeface="思源黑体 CN Normal" panose="020B0400000000000000" pitchFamily="34" charset="-122"/>
              </a:endParaRPr>
            </a:p>
          </p:txBody>
        </p:sp>
        <p:sp>
          <p:nvSpPr>
            <p:cNvPr id="12" name="TextBox 495"/>
            <p:cNvSpPr txBox="1"/>
            <p:nvPr/>
          </p:nvSpPr>
          <p:spPr>
            <a:xfrm>
              <a:off x="641909" y="2429282"/>
              <a:ext cx="2533206" cy="359258"/>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charset="-122"/>
                  <a:ea typeface="微软雅黑" panose="020B050302020402020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defTabSz="1218565">
                <a:defRPr/>
              </a:pPr>
              <a:r>
                <a:rPr lang="zh-CN" altLang="en-US" sz="2665" b="0" dirty="0">
                  <a:solidFill>
                    <a:prstClr val="white"/>
                  </a:solidFill>
                  <a:latin typeface="+mj-ea"/>
                  <a:ea typeface="+mj-ea"/>
                  <a:cs typeface="+mn-ea"/>
                  <a:sym typeface="思源黑体 CN Normal" panose="020B0400000000000000" pitchFamily="34" charset="-122"/>
                </a:rPr>
                <a:t>第一部分</a:t>
              </a:r>
              <a:endParaRPr lang="zh-CN" altLang="en-US" sz="1865" b="0" dirty="0">
                <a:solidFill>
                  <a:prstClr val="white"/>
                </a:solidFill>
                <a:latin typeface="+mj-ea"/>
                <a:ea typeface="+mj-ea"/>
                <a:cs typeface="+mn-ea"/>
                <a:sym typeface="思源黑体 CN Normal" panose="020B0400000000000000" pitchFamily="34" charset="-122"/>
              </a:endParaRPr>
            </a:p>
          </p:txBody>
        </p:sp>
      </p:grpSp>
      <p:sp>
        <p:nvSpPr>
          <p:cNvPr id="4" name="矩形 3"/>
          <p:cNvSpPr/>
          <p:nvPr>
            <p:custDataLst>
              <p:tags r:id="rId1"/>
            </p:custDataLst>
          </p:nvPr>
        </p:nvSpPr>
        <p:spPr>
          <a:xfrm>
            <a:off x="-434340" y="2797810"/>
            <a:ext cx="13150850" cy="1654812"/>
          </a:xfrm>
          <a:prstGeom prst="rect">
            <a:avLst/>
          </a:prstGeom>
        </p:spPr>
        <p:txBody>
          <a:bodyPr wrap="square">
            <a:spAutoFit/>
          </a:bodyPr>
          <a:lstStyle/>
          <a:p>
            <a:pPr algn="ctr">
              <a:lnSpc>
                <a:spcPct val="120000"/>
              </a:lnSpc>
            </a:pPr>
            <a:r>
              <a:rPr lang="zh-CN" altLang="en-US" sz="4800" dirty="0">
                <a:solidFill>
                  <a:srgbClr val="C00000"/>
                </a:solidFill>
                <a:latin typeface="+mj-ea"/>
                <a:ea typeface="+mj-ea"/>
                <a:cs typeface="思源宋体 CN Heavy" panose="02020900000000000000" pitchFamily="18" charset="-122"/>
                <a:sym typeface="Arial" panose="020B0604020202020204" pitchFamily="34" charset="0"/>
              </a:rPr>
              <a:t> </a:t>
            </a:r>
            <a:r>
              <a:rPr lang="zh-CN" altLang="en-US" sz="4000" dirty="0">
                <a:solidFill>
                  <a:srgbClr val="C00000"/>
                </a:solidFill>
                <a:latin typeface="+mj-ea"/>
                <a:ea typeface="+mj-ea"/>
                <a:cs typeface="思源宋体 CN Heavy" panose="02020900000000000000" pitchFamily="18" charset="-122"/>
                <a:sym typeface="Arial" panose="020B0604020202020204" pitchFamily="34" charset="0"/>
              </a:rPr>
              <a:t>以习近平新时代中国特色社会主义思想为指导，</a:t>
            </a:r>
          </a:p>
          <a:p>
            <a:pPr algn="ctr">
              <a:lnSpc>
                <a:spcPct val="120000"/>
              </a:lnSpc>
            </a:pPr>
            <a:r>
              <a:rPr lang="zh-CN" altLang="en-US" sz="4000" dirty="0">
                <a:solidFill>
                  <a:srgbClr val="C00000"/>
                </a:solidFill>
                <a:latin typeface="+mj-ea"/>
                <a:ea typeface="+mj-ea"/>
                <a:cs typeface="思源宋体 CN Heavy" panose="02020900000000000000" pitchFamily="18" charset="-122"/>
                <a:sym typeface="Arial" panose="020B0604020202020204" pitchFamily="34" charset="0"/>
              </a:rPr>
              <a:t>全面贯彻党的二十大精神</a:t>
            </a:r>
          </a:p>
        </p:txBody>
      </p:sp>
      <p:grpSp>
        <p:nvGrpSpPr>
          <p:cNvPr id="6" name="组合 5"/>
          <p:cNvGrpSpPr/>
          <p:nvPr/>
        </p:nvGrpSpPr>
        <p:grpSpPr>
          <a:xfrm>
            <a:off x="1936115" y="2619375"/>
            <a:ext cx="7608570" cy="257810"/>
            <a:chOff x="3423" y="3251"/>
            <a:chExt cx="11982" cy="406"/>
          </a:xfrm>
        </p:grpSpPr>
        <p:cxnSp>
          <p:nvCxnSpPr>
            <p:cNvPr id="5" name="直接连接符 4"/>
            <p:cNvCxnSpPr/>
            <p:nvPr>
              <p:custDataLst>
                <p:tags r:id="rId2"/>
              </p:custDataLst>
            </p:nvPr>
          </p:nvCxnSpPr>
          <p:spPr>
            <a:xfrm>
              <a:off x="10239" y="3453"/>
              <a:ext cx="5167" cy="0"/>
            </a:xfrm>
            <a:prstGeom prst="line">
              <a:avLst/>
            </a:prstGeom>
            <a:noFill/>
            <a:ln w="28575" cap="flat" cmpd="sng" algn="ctr">
              <a:solidFill>
                <a:srgbClr val="C00000"/>
              </a:solidFill>
              <a:prstDash val="solid"/>
              <a:miter lim="800000"/>
            </a:ln>
            <a:effectLst/>
          </p:spPr>
        </p:cxnSp>
        <p:cxnSp>
          <p:nvCxnSpPr>
            <p:cNvPr id="8" name="直接连接符 7"/>
            <p:cNvCxnSpPr/>
            <p:nvPr>
              <p:custDataLst>
                <p:tags r:id="rId3"/>
              </p:custDataLst>
            </p:nvPr>
          </p:nvCxnSpPr>
          <p:spPr>
            <a:xfrm>
              <a:off x="3423" y="3453"/>
              <a:ext cx="5239" cy="0"/>
            </a:xfrm>
            <a:prstGeom prst="line">
              <a:avLst/>
            </a:prstGeom>
            <a:noFill/>
            <a:ln w="28575" cap="flat" cmpd="sng" algn="ctr">
              <a:solidFill>
                <a:srgbClr val="C00000"/>
              </a:solidFill>
              <a:prstDash val="solid"/>
              <a:miter lim="800000"/>
            </a:ln>
            <a:effectLst/>
          </p:spPr>
        </p:cxnSp>
        <p:grpSp>
          <p:nvGrpSpPr>
            <p:cNvPr id="7" name="组合 6"/>
            <p:cNvGrpSpPr/>
            <p:nvPr/>
          </p:nvGrpSpPr>
          <p:grpSpPr>
            <a:xfrm>
              <a:off x="8822" y="3251"/>
              <a:ext cx="1257" cy="407"/>
              <a:chOff x="6759082" y="3978812"/>
              <a:chExt cx="797928" cy="258522"/>
            </a:xfrm>
            <a:gradFill>
              <a:gsLst>
                <a:gs pos="0">
                  <a:srgbClr val="C00000"/>
                </a:gs>
                <a:gs pos="100000">
                  <a:srgbClr val="E72D1E"/>
                </a:gs>
              </a:gsLst>
              <a:lin ang="18900000" scaled="1"/>
            </a:gradFill>
          </p:grpSpPr>
          <p:sp>
            <p:nvSpPr>
              <p:cNvPr id="9" name="五角星 8"/>
              <p:cNvSpPr/>
              <p:nvPr>
                <p:custDataLst>
                  <p:tags r:id="rId4"/>
                </p:custDataLst>
              </p:nvPr>
            </p:nvSpPr>
            <p:spPr>
              <a:xfrm>
                <a:off x="7028785" y="3978812"/>
                <a:ext cx="258522" cy="258522"/>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mj-ea"/>
                  <a:ea typeface="+mj-ea"/>
                </a:endParaRPr>
              </a:p>
            </p:txBody>
          </p:sp>
          <p:sp>
            <p:nvSpPr>
              <p:cNvPr id="14" name="五角星 13"/>
              <p:cNvSpPr/>
              <p:nvPr>
                <p:custDataLst>
                  <p:tags r:id="rId5"/>
                </p:custDataLst>
              </p:nvPr>
            </p:nvSpPr>
            <p:spPr>
              <a:xfrm>
                <a:off x="7367082" y="4013109"/>
                <a:ext cx="189928" cy="189928"/>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mj-ea"/>
                  <a:ea typeface="+mj-ea"/>
                </a:endParaRPr>
              </a:p>
            </p:txBody>
          </p:sp>
          <p:sp>
            <p:nvSpPr>
              <p:cNvPr id="15" name="五角星 14"/>
              <p:cNvSpPr/>
              <p:nvPr>
                <p:custDataLst>
                  <p:tags r:id="rId6"/>
                </p:custDataLst>
              </p:nvPr>
            </p:nvSpPr>
            <p:spPr>
              <a:xfrm>
                <a:off x="6759082" y="4013109"/>
                <a:ext cx="189928" cy="189928"/>
              </a:xfrm>
              <a:prstGeom prst="star5">
                <a:avLst/>
              </a:prstGeom>
              <a:solidFill>
                <a:srgbClr val="C00000"/>
              </a:solidFill>
              <a:ln w="12700" cap="flat" cmpd="sng" algn="ctr">
                <a:noFill/>
                <a:prstDash val="solid"/>
                <a:miter lim="800000"/>
              </a:ln>
              <a:effectLst/>
            </p:spPr>
            <p:txBody>
              <a:bodyPr rtlCol="0" anchor="ctr"/>
              <a:lstStyle/>
              <a:p>
                <a:pPr algn="ctr" defTabSz="914400"/>
                <a:endParaRPr lang="zh-CN" altLang="en-US" kern="0">
                  <a:solidFill>
                    <a:prstClr val="white"/>
                  </a:solidFill>
                  <a:latin typeface="+mj-ea"/>
                  <a:ea typeface="+mj-ea"/>
                </a:endParaRPr>
              </a:p>
            </p:txBody>
          </p:sp>
        </p:grpSp>
      </p:grpSp>
      <p:grpSp>
        <p:nvGrpSpPr>
          <p:cNvPr id="13" name="组合 12"/>
          <p:cNvGrpSpPr/>
          <p:nvPr/>
        </p:nvGrpSpPr>
        <p:grpSpPr>
          <a:xfrm>
            <a:off x="-38735" y="4335780"/>
            <a:ext cx="12267565" cy="2688590"/>
            <a:chOff x="5" y="6644"/>
            <a:chExt cx="19196" cy="4206"/>
          </a:xfrm>
        </p:grpSpPr>
        <p:grpSp>
          <p:nvGrpSpPr>
            <p:cNvPr id="16" name="组合 15"/>
            <p:cNvGrpSpPr/>
            <p:nvPr/>
          </p:nvGrpSpPr>
          <p:grpSpPr>
            <a:xfrm>
              <a:off x="5" y="7344"/>
              <a:ext cx="19156" cy="3393"/>
              <a:chOff x="0" y="7305"/>
              <a:chExt cx="19200" cy="4129"/>
            </a:xfrm>
          </p:grpSpPr>
          <p:pic>
            <p:nvPicPr>
              <p:cNvPr id="17" name="图片 16" descr="城市建筑绘制"/>
              <p:cNvPicPr>
                <a:picLocks noChangeAspect="1"/>
              </p:cNvPicPr>
              <p:nvPr/>
            </p:nvPicPr>
            <p:blipFill>
              <a:blip r:embed="rId11"/>
              <a:stretch>
                <a:fillRect/>
              </a:stretch>
            </p:blipFill>
            <p:spPr>
              <a:xfrm>
                <a:off x="0" y="7305"/>
                <a:ext cx="19200" cy="3495"/>
              </a:xfrm>
              <a:prstGeom prst="rect">
                <a:avLst/>
              </a:prstGeom>
            </p:spPr>
          </p:pic>
          <p:pic>
            <p:nvPicPr>
              <p:cNvPr id="35" name="图片 34" descr="1 拷贝 12"/>
              <p:cNvPicPr>
                <a:picLocks noChangeAspect="1"/>
              </p:cNvPicPr>
              <p:nvPr/>
            </p:nvPicPr>
            <p:blipFill>
              <a:blip r:embed="rId12"/>
              <a:stretch>
                <a:fillRect/>
              </a:stretch>
            </p:blipFill>
            <p:spPr>
              <a:xfrm>
                <a:off x="0" y="9486"/>
                <a:ext cx="19200" cy="1948"/>
              </a:xfrm>
              <a:prstGeom prst="rect">
                <a:avLst/>
              </a:prstGeom>
            </p:spPr>
          </p:pic>
        </p:grpSp>
        <p:pic>
          <p:nvPicPr>
            <p:cNvPr id="18" name="图片 17"/>
            <p:cNvPicPr>
              <a:picLocks noChangeAspect="1"/>
            </p:cNvPicPr>
            <p:nvPr/>
          </p:nvPicPr>
          <p:blipFill rotWithShape="1">
            <a:blip r:embed="rId13" cstate="print">
              <a:extLst>
                <a:ext uri="{28A0092B-C50C-407E-A947-70E740481C1C}">
                  <a14:useLocalDpi xmlns:a14="http://schemas.microsoft.com/office/drawing/2010/main" val="0"/>
                </a:ext>
              </a:extLst>
            </a:blip>
            <a:srcRect t="69990"/>
            <a:stretch>
              <a:fillRect/>
            </a:stretch>
          </p:blipFill>
          <p:spPr>
            <a:xfrm>
              <a:off x="9" y="8013"/>
              <a:ext cx="19192" cy="2835"/>
            </a:xfrm>
            <a:prstGeom prst="rect">
              <a:avLst/>
            </a:prstGeom>
          </p:spPr>
        </p:pic>
        <p:pic>
          <p:nvPicPr>
            <p:cNvPr id="19" name="图片 18"/>
            <p:cNvPicPr>
              <a:picLocks noChangeAspect="1"/>
            </p:cNvPicPr>
            <p:nvPr/>
          </p:nvPicPr>
          <p:blipFill rotWithShape="1">
            <a:blip r:embed="rId14">
              <a:extLst>
                <a:ext uri="{28A0092B-C50C-407E-A947-70E740481C1C}">
                  <a14:useLocalDpi xmlns:a14="http://schemas.microsoft.com/office/drawing/2010/main" val="0"/>
                </a:ext>
              </a:extLst>
            </a:blip>
            <a:srcRect l="7750" t="2218" r="75240" b="64021"/>
            <a:stretch>
              <a:fillRect/>
            </a:stretch>
          </p:blipFill>
          <p:spPr>
            <a:xfrm>
              <a:off x="5" y="6644"/>
              <a:ext cx="3842" cy="4206"/>
            </a:xfrm>
            <a:prstGeom prst="rect">
              <a:avLst/>
            </a:prstGeom>
          </p:spPr>
        </p:pic>
      </p:grpSp>
    </p:spTree>
  </p:cSld>
  <p:clrMapOvr>
    <a:masterClrMapping/>
  </p:clrMapOvr>
  <mc:AlternateContent xmlns:mc="http://schemas.openxmlformats.org/markup-compatibility/2006" xmlns:p15="http://schemas.microsoft.com/office/powerpoint/2012/main">
    <mc:Choice Requires="p15">
      <p:transition advClick="0" advTm="0">
        <p15:prstTrans prst="drape"/>
      </p:transition>
    </mc:Choice>
    <mc:Fallback xmlns="">
      <p:transition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0" y="358140"/>
            <a:ext cx="9398000" cy="430374"/>
          </a:xfrm>
          <a:prstGeom prst="rect">
            <a:avLst/>
          </a:prstGeom>
          <a:noFill/>
        </p:spPr>
        <p:txBody>
          <a:bodyPr wrap="square" rtlCol="0" anchor="t">
            <a:spAutoFit/>
          </a:bodyPr>
          <a:lstStyle/>
          <a:p>
            <a:pPr algn="l">
              <a:lnSpc>
                <a:spcPct val="120000"/>
              </a:lnSpc>
            </a:pPr>
            <a:r>
              <a:rPr lang="zh-CN" altLang="en-US" sz="2000"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Arial" panose="020B0604020202020204" pitchFamily="34" charset="0"/>
              </a:rPr>
              <a:t>以习近平新时代中国特色社会主义思想为指导，全面贯彻党的二十大精神</a:t>
            </a:r>
          </a:p>
        </p:txBody>
      </p:sp>
      <p:sp>
        <p:nvSpPr>
          <p:cNvPr id="3" name="TextBox 14"/>
          <p:cNvSpPr txBox="1"/>
          <p:nvPr>
            <p:custDataLst>
              <p:tags r:id="rId1"/>
            </p:custDataLst>
          </p:nvPr>
        </p:nvSpPr>
        <p:spPr>
          <a:xfrm>
            <a:off x="553720" y="3502660"/>
            <a:ext cx="10561320" cy="3475355"/>
          </a:xfrm>
          <a:prstGeom prst="rect">
            <a:avLst/>
          </a:prstGeom>
          <a:noFill/>
        </p:spPr>
        <p:txBody>
          <a:bodyPr wrap="square" lIns="96000" tIns="0" rIns="96000" bIns="240000" rtlCol="0">
            <a:noAutofit/>
          </a:bodyPr>
          <a:lstStyle/>
          <a:p>
            <a:pPr algn="l">
              <a:lnSpc>
                <a:spcPct val="205000"/>
              </a:lnSpc>
            </a:pPr>
            <a:r>
              <a:rPr lang="zh-CN" altLang="en-US" dirty="0">
                <a:solidFill>
                  <a:schemeClr val="tx1">
                    <a:lumMod val="85000"/>
                    <a:lumOff val="15000"/>
                  </a:schemeClr>
                </a:solidFill>
                <a:latin typeface="思源黑体 CN Bold" panose="020B0800000000000000" charset="-122"/>
                <a:ea typeface="思源黑体 CN Bold" panose="020B0800000000000000" charset="-122"/>
                <a:cs typeface="+mn-ea"/>
                <a:sym typeface="Arial" panose="020B0604020202020204" pitchFamily="34" charset="0"/>
              </a:rPr>
              <a:t>在第二条指导思想中增写“弘扬伟大建党精神，坚持自我革命”“推动解决大党独有难题、健全全面从严治党体系”“为以中国式现代化全面推进强国建设、民族复兴伟业提供坚强纪律保障”等内容；</a:t>
            </a:r>
          </a:p>
          <a:p>
            <a:pPr algn="l">
              <a:lnSpc>
                <a:spcPct val="205000"/>
              </a:lnSpc>
            </a:pPr>
            <a:r>
              <a:rPr lang="zh-CN" altLang="en-US" dirty="0">
                <a:solidFill>
                  <a:schemeClr val="tx1">
                    <a:lumMod val="85000"/>
                    <a:lumOff val="15000"/>
                  </a:schemeClr>
                </a:solidFill>
                <a:latin typeface="思源黑体 CN Bold" panose="020B0800000000000000" charset="-122"/>
                <a:ea typeface="思源黑体 CN Bold" panose="020B0800000000000000" charset="-122"/>
                <a:cs typeface="+mn-ea"/>
                <a:sym typeface="Arial" panose="020B0604020202020204" pitchFamily="34" charset="0"/>
              </a:rPr>
              <a:t>在第三条总体要求中增写“坚守初心使命”“切实践行正确的权力观、政绩观、事业观”等内容；</a:t>
            </a:r>
          </a:p>
          <a:p>
            <a:pPr algn="l">
              <a:lnSpc>
                <a:spcPct val="205000"/>
              </a:lnSpc>
            </a:pPr>
            <a:r>
              <a:rPr lang="zh-CN" altLang="en-US" dirty="0">
                <a:solidFill>
                  <a:schemeClr val="tx1">
                    <a:lumMod val="85000"/>
                    <a:lumOff val="15000"/>
                  </a:schemeClr>
                </a:solidFill>
                <a:latin typeface="思源黑体 CN Bold" panose="020B0800000000000000" charset="-122"/>
                <a:ea typeface="思源黑体 CN Bold" panose="020B0800000000000000" charset="-122"/>
                <a:cs typeface="+mn-ea"/>
                <a:sym typeface="Arial" panose="020B0604020202020204" pitchFamily="34" charset="0"/>
              </a:rPr>
              <a:t>在第四条工作原则中增写“把严的基调、严的措施、严的氛围长期坚持下去”等内容；</a:t>
            </a:r>
          </a:p>
          <a:p>
            <a:pPr algn="l">
              <a:lnSpc>
                <a:spcPct val="205000"/>
              </a:lnSpc>
            </a:pPr>
            <a:r>
              <a:rPr lang="zh-CN" altLang="en-US" dirty="0">
                <a:solidFill>
                  <a:schemeClr val="tx1">
                    <a:lumMod val="85000"/>
                    <a:lumOff val="15000"/>
                  </a:schemeClr>
                </a:solidFill>
                <a:latin typeface="思源黑体 CN Bold" panose="020B0800000000000000" charset="-122"/>
                <a:ea typeface="思源黑体 CN Bold" panose="020B0800000000000000" charset="-122"/>
                <a:cs typeface="+mn-ea"/>
                <a:sym typeface="Arial" panose="020B0604020202020204" pitchFamily="34" charset="0"/>
              </a:rPr>
              <a:t>  ……</a:t>
            </a:r>
          </a:p>
        </p:txBody>
      </p:sp>
      <p:sp>
        <p:nvSpPr>
          <p:cNvPr id="4" name="文本框 3"/>
          <p:cNvSpPr txBox="1"/>
          <p:nvPr>
            <p:custDataLst>
              <p:tags r:id="rId2"/>
            </p:custDataLst>
          </p:nvPr>
        </p:nvSpPr>
        <p:spPr>
          <a:xfrm>
            <a:off x="911860" y="1268730"/>
            <a:ext cx="10275570" cy="1458220"/>
          </a:xfrm>
          <a:prstGeom prst="rect">
            <a:avLst/>
          </a:prstGeom>
          <a:noFill/>
          <a:ln w="9525">
            <a:noFill/>
          </a:ln>
        </p:spPr>
        <p:txBody>
          <a:bodyPr wrap="square">
            <a:spAutoFit/>
          </a:bodyPr>
          <a:lstStyle/>
          <a:p>
            <a:pPr indent="0" algn="l">
              <a:lnSpc>
                <a:spcPct val="200000"/>
              </a:lnSpc>
              <a:buNone/>
            </a:pPr>
            <a:r>
              <a:rPr lang="zh-CN" sz="2400" b="1"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条例贯彻落实</a:t>
            </a:r>
            <a:r>
              <a:rPr lang="zh-CN" altLang="en-US" sz="2400" b="1"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习近平</a:t>
            </a:r>
            <a:r>
              <a:rPr lang="zh-CN" sz="2400" b="1" dirty="0">
                <a:solidFill>
                  <a:srgbClr val="C00000"/>
                </a:solidFill>
                <a:latin typeface="思源宋体 CN Heavy" panose="02020900000000000000" pitchFamily="18" charset="-122"/>
                <a:ea typeface="思源宋体 CN Heavy" panose="02020900000000000000" pitchFamily="18" charset="-122"/>
                <a:cs typeface="思源宋体 CN Heavy" panose="02020900000000000000" pitchFamily="18" charset="-122"/>
              </a:rPr>
              <a:t>新时代中国特色社会主义思想和党的二十大精神，首先体现在总则的几处增写中：</a:t>
            </a:r>
            <a:endParaRPr lang="zh-CN" altLang="en-US" sz="1800" dirty="0">
              <a:solidFill>
                <a:schemeClr val="tx1">
                  <a:lumMod val="85000"/>
                  <a:lumOff val="15000"/>
                </a:schemeClr>
              </a:solidFill>
              <a:latin typeface="思源宋体 CN Heavy" panose="02020900000000000000" pitchFamily="18" charset="-122"/>
              <a:ea typeface="思源宋体 CN Heavy" panose="02020900000000000000" pitchFamily="18" charset="-122"/>
              <a:cs typeface="思源宋体 CN Heavy" panose="02020900000000000000" pitchFamily="18" charset="-122"/>
            </a:endParaRPr>
          </a:p>
        </p:txBody>
      </p:sp>
      <p:grpSp>
        <p:nvGrpSpPr>
          <p:cNvPr id="91" name="组合 90"/>
          <p:cNvGrpSpPr/>
          <p:nvPr/>
        </p:nvGrpSpPr>
        <p:grpSpPr>
          <a:xfrm>
            <a:off x="871538" y="2986405"/>
            <a:ext cx="10050145" cy="288925"/>
            <a:chOff x="625475" y="2551129"/>
            <a:chExt cx="7734300" cy="222548"/>
          </a:xfrm>
          <a:solidFill>
            <a:srgbClr val="C00000"/>
          </a:solidFill>
        </p:grpSpPr>
        <p:grpSp>
          <p:nvGrpSpPr>
            <p:cNvPr id="92" name="组合 91"/>
            <p:cNvGrpSpPr/>
            <p:nvPr/>
          </p:nvGrpSpPr>
          <p:grpSpPr>
            <a:xfrm>
              <a:off x="4247777" y="2551129"/>
              <a:ext cx="851958" cy="222548"/>
              <a:chOff x="3903180" y="-787400"/>
              <a:chExt cx="1718951" cy="449025"/>
            </a:xfrm>
            <a:grpFill/>
          </p:grpSpPr>
          <p:sp>
            <p:nvSpPr>
              <p:cNvPr id="95" name="五角星 94"/>
              <p:cNvSpPr/>
              <p:nvPr>
                <p:custDataLst>
                  <p:tags r:id="rId5"/>
                </p:custDataLst>
              </p:nvPr>
            </p:nvSpPr>
            <p:spPr>
              <a:xfrm>
                <a:off x="4483100" y="-787400"/>
                <a:ext cx="449025" cy="449025"/>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sp>
            <p:nvSpPr>
              <p:cNvPr id="96" name="五角星 95"/>
              <p:cNvSpPr/>
              <p:nvPr>
                <p:custDataLst>
                  <p:tags r:id="rId6"/>
                </p:custDataLst>
              </p:nvPr>
            </p:nvSpPr>
            <p:spPr>
              <a:xfrm>
                <a:off x="5053014" y="-691473"/>
                <a:ext cx="257174" cy="257172"/>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sp>
            <p:nvSpPr>
              <p:cNvPr id="97" name="五角星 96"/>
              <p:cNvSpPr/>
              <p:nvPr>
                <p:custDataLst>
                  <p:tags r:id="rId7"/>
                </p:custDataLst>
              </p:nvPr>
            </p:nvSpPr>
            <p:spPr>
              <a:xfrm>
                <a:off x="5445921" y="-650991"/>
                <a:ext cx="176210" cy="176208"/>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sp>
            <p:nvSpPr>
              <p:cNvPr id="98" name="五角星 97"/>
              <p:cNvSpPr/>
              <p:nvPr>
                <p:custDataLst>
                  <p:tags r:id="rId8"/>
                </p:custDataLst>
              </p:nvPr>
            </p:nvSpPr>
            <p:spPr>
              <a:xfrm>
                <a:off x="4146753" y="-691473"/>
                <a:ext cx="257174" cy="257172"/>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sp>
            <p:nvSpPr>
              <p:cNvPr id="99" name="五角星 98"/>
              <p:cNvSpPr/>
              <p:nvPr>
                <p:custDataLst>
                  <p:tags r:id="rId9"/>
                </p:custDataLst>
              </p:nvPr>
            </p:nvSpPr>
            <p:spPr>
              <a:xfrm>
                <a:off x="3903180" y="-650991"/>
                <a:ext cx="176210" cy="176208"/>
              </a:xfrm>
              <a:prstGeom prst="star5">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阿里巴巴普惠体" panose="00020600040101010101" pitchFamily="18" charset="-122"/>
                </a:endParaRPr>
              </a:p>
            </p:txBody>
          </p:sp>
        </p:grpSp>
        <p:cxnSp>
          <p:nvCxnSpPr>
            <p:cNvPr id="93" name="直接连接符 92"/>
            <p:cNvCxnSpPr/>
            <p:nvPr>
              <p:custDataLst>
                <p:tags r:id="rId3"/>
              </p:custDataLst>
            </p:nvPr>
          </p:nvCxnSpPr>
          <p:spPr>
            <a:xfrm>
              <a:off x="625475" y="2661600"/>
              <a:ext cx="3578613"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4"/>
              </p:custDataLst>
            </p:nvPr>
          </p:nvCxnSpPr>
          <p:spPr>
            <a:xfrm>
              <a:off x="5143694" y="2661600"/>
              <a:ext cx="3216081"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advTm="0"/>
    </mc:Choice>
    <mc:Fallback xmlns="">
      <p:transition advTm="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mFjZTY0ODFmN2JiNmM3Zjc0NWY3NjAxYzc3ZjM0MTUifQ=="/>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gd20f3ym"/>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TOP" val="167.6374"/>
  <p:tag name="LEFT" val="386.0005"/>
  <p:tag name="WIDTH" val="226.214"/>
  <p:tag name="HEIGHT" val="42.04386"/>
  <p:tag name="FONTSIZE" val="18.73"/>
  <p:tag name="MARGINBOTTOM" val="3.745118"/>
  <p:tag name="MARGINLEFT" val="7.490158"/>
  <p:tag name="MARGINRIGHT" val="7.490158"/>
  <p:tag name="MARGINTOP" val="3.745118"/>
  <p:tag name="LINERULEAFTER" val="0"/>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TOP" val="168.8796"/>
  <p:tag name="LEFT" val="366.2207"/>
  <p:tag name="WIDTH" val="39.55953"/>
  <p:tag name="HEIGHT" val="39.5596"/>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TOP" val="172.2722"/>
  <p:tag name="LEFT" val="407.5298"/>
  <p:tag name="WIDTH" val="141.1817"/>
  <p:tag name="HEIGHT" val="32.77433"/>
  <p:tag name="FONTSIZE" val="20.81"/>
  <p:tag name="MARGINBOTTOM" val="3.745118"/>
  <p:tag name="MARGINLEFT" val="7.490158"/>
  <p:tag name="MARGINRIGHT" val="7.490158"/>
  <p:tag name="MARGINTOP" val="3.745118"/>
  <p:tag name="LINERULEAFTER" val="0"/>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TOP" val="167.6374"/>
  <p:tag name="LEFT" val="386.0005"/>
  <p:tag name="WIDTH" val="226.214"/>
  <p:tag name="HEIGHT" val="42.04386"/>
  <p:tag name="FONTSIZE" val="18.73"/>
  <p:tag name="MARGINBOTTOM" val="3.745118"/>
  <p:tag name="MARGINLEFT" val="7.490158"/>
  <p:tag name="MARGINRIGHT" val="7.490158"/>
  <p:tag name="MARGINTOP" val="3.745118"/>
  <p:tag name="LINERULEAFTER" val="0"/>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TOP" val="168.8796"/>
  <p:tag name="LEFT" val="366.2207"/>
  <p:tag name="WIDTH" val="39.55953"/>
  <p:tag name="HEIGHT" val="39.5596"/>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TOP" val="172.2722"/>
  <p:tag name="LEFT" val="407.5298"/>
  <p:tag name="WIDTH" val="141.1817"/>
  <p:tag name="HEIGHT" val="32.77433"/>
  <p:tag name="FONTSIZE" val="20.81"/>
  <p:tag name="MARGINBOTTOM" val="3.745118"/>
  <p:tag name="MARGINLEFT" val="7.490158"/>
  <p:tag name="MARGINRIGHT" val="7.490158"/>
  <p:tag name="MARGINTOP" val="3.745118"/>
  <p:tag name="LINERULEAFTER" val="0"/>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PA" val="v5.2.9"/>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PA" val="v4.0.0"/>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gd20f3y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2654</Words>
  <Application>Microsoft Office PowerPoint</Application>
  <PresentationFormat>宽屏</PresentationFormat>
  <Paragraphs>107</Paragraphs>
  <Slides>23</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阿里巴巴普惠体</vt:lpstr>
      <vt:lpstr>思源黑体 CN Bold</vt:lpstr>
      <vt:lpstr>思源黑体 CN Medium</vt:lpstr>
      <vt:lpstr>思源宋体 CN Heavy</vt:lpstr>
      <vt:lpstr>思源宋体 CN Light</vt:lpstr>
      <vt:lpstr>宋体</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forever</dc:creator>
  <cp:lastModifiedBy>洁镘 陈</cp:lastModifiedBy>
  <cp:revision>21</cp:revision>
  <dcterms:created xsi:type="dcterms:W3CDTF">2023-05-05T03:11:00Z</dcterms:created>
  <dcterms:modified xsi:type="dcterms:W3CDTF">2024-04-24T17:19:05Z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EECFF18FA4DC4CD4821F2228D8CB9D4F_12</vt:lpwstr>
  </property>
</Properties>
</file>